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8" roundtripDataSignature="AMtx7mhmWPtbFcCcn+NmUUEebOcsZWCz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D05335-A165-488B-968E-1AB969959493}">
  <a:tblStyle styleId="{8BD05335-A165-488B-968E-1AB96995949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eep_neural_network"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72d60fc53_0_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72d60fc5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used the concept of transfer learning and selected resent50 model for the build. </a:t>
            </a:r>
            <a:r>
              <a:rPr lang="en-GB"/>
              <a:t>Transfer learning is a machine learning method where a model developed for a task is reused as the starting point for a model on a second task. For object recognition with a CNN, we freeze the early convolutional layers of the network and only train the last few layers which make a prediction. ResNet50 is a variant of the ResNet model which has 48 Convolution layers along with 1 MaxPool and 1 Average Pool layer. Also contains shortcut connections that simply perform identity mappings to reduce error that occurs in deep networks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72d60fc53_0_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072d60fc53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a:solidFill>
                  <a:schemeClr val="dk1"/>
                </a:solidFill>
              </a:rPr>
              <a:t>Out of 50 we first froze 45 layers and trained on last 5 layers and some additional fc layers</a:t>
            </a:r>
            <a:endParaRPr>
              <a:solidFill>
                <a:schemeClr val="dk1"/>
              </a:solidFill>
            </a:endParaRPr>
          </a:p>
          <a:p>
            <a:pPr indent="0" lvl="0" marL="0" rtl="0" algn="l">
              <a:spcBef>
                <a:spcPts val="0"/>
              </a:spcBef>
              <a:spcAft>
                <a:spcPts val="0"/>
              </a:spcAft>
              <a:buSzPts val="1100"/>
              <a:buNone/>
            </a:pPr>
            <a:r>
              <a:rPr lang="en-GB">
                <a:solidFill>
                  <a:schemeClr val="dk1"/>
                </a:solidFill>
              </a:rPr>
              <a:t>Multiclass classification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32 was the optimal parameter which didt crash the system and we were able to use the vectorication to increase the speed of training </a:t>
            </a:r>
            <a:endParaRPr>
              <a:solidFill>
                <a:schemeClr val="dk1"/>
              </a:solidFill>
            </a:endParaRPr>
          </a:p>
          <a:p>
            <a:pPr indent="0" lvl="0" marL="0" rtl="0" algn="l">
              <a:lnSpc>
                <a:spcPct val="100000"/>
              </a:lnSpc>
              <a:spcBef>
                <a:spcPts val="0"/>
              </a:spcBef>
              <a:spcAft>
                <a:spcPts val="0"/>
              </a:spcAft>
              <a:buSzPts val="1100"/>
              <a:buNone/>
            </a:pPr>
            <a:r>
              <a:rPr lang="en-GB"/>
              <a:t>Batch normalization is a technique where the output of each layer is </a:t>
            </a:r>
            <a:r>
              <a:rPr lang="en-GB"/>
              <a:t>normalized</a:t>
            </a:r>
            <a:r>
              <a:rPr lang="en-GB"/>
              <a:t> before entering the next layer</a:t>
            </a:r>
            <a:endParaRPr/>
          </a:p>
          <a:p>
            <a:pPr indent="0" lvl="0" marL="0" rtl="0" algn="l">
              <a:lnSpc>
                <a:spcPct val="100000"/>
              </a:lnSpc>
              <a:spcBef>
                <a:spcPts val="0"/>
              </a:spcBef>
              <a:spcAft>
                <a:spcPts val="0"/>
              </a:spcAft>
              <a:buSzPts val="1100"/>
              <a:buNone/>
            </a:pPr>
            <a:r>
              <a:rPr lang="en-GB"/>
              <a:t>Dropout is a technique where randomly selected neurons are ignored during training </a:t>
            </a:r>
            <a:r>
              <a:rPr lang="en-GB"/>
              <a:t>which</a:t>
            </a:r>
            <a:r>
              <a:rPr lang="en-GB"/>
              <a:t> </a:t>
            </a:r>
            <a:r>
              <a:rPr lang="en-GB"/>
              <a:t>prevents all the neurons from converging to the same goal, thus decorrelating the weights.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860f58468_0_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0860f58468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Accuracy 46,25</a:t>
            </a:r>
            <a:endParaRPr/>
          </a:p>
          <a:p>
            <a:pPr indent="0" lvl="0" marL="0" rtl="0" algn="l">
              <a:lnSpc>
                <a:spcPct val="100000"/>
              </a:lnSpc>
              <a:spcBef>
                <a:spcPts val="0"/>
              </a:spcBef>
              <a:spcAft>
                <a:spcPts val="0"/>
              </a:spcAft>
              <a:buSzPts val="1100"/>
              <a:buNone/>
            </a:pPr>
            <a:r>
              <a:rPr lang="en-GB"/>
              <a:t>Loss 1.5,2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72d60fc53_0_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72d60fc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solidFill>
                  <a:srgbClr val="222222"/>
                </a:solidFill>
                <a:highlight>
                  <a:srgbClr val="FFFFFF"/>
                </a:highlight>
              </a:rPr>
              <a:t>Convolutional Neural Networks a special type of neural network that roughly imitates human vision.it  is a class of </a:t>
            </a:r>
            <a:r>
              <a:rPr lang="en-GB" sz="1050">
                <a:solidFill>
                  <a:srgbClr val="007BFF"/>
                </a:solidFill>
                <a:highlight>
                  <a:srgbClr val="FFFFFF"/>
                </a:highlight>
                <a:uFill>
                  <a:noFill/>
                </a:uFill>
                <a:hlinkClick r:id="rId2">
                  <a:extLst>
                    <a:ext uri="{A12FA001-AC4F-418D-AE19-62706E023703}">
                      <ahyp:hlinkClr val="tx"/>
                    </a:ext>
                  </a:extLst>
                </a:hlinkClick>
              </a:rPr>
              <a:t>deep neural networks</a:t>
            </a:r>
            <a:r>
              <a:rPr lang="en-GB" sz="1050">
                <a:solidFill>
                  <a:srgbClr val="222222"/>
                </a:solidFill>
                <a:highlight>
                  <a:srgbClr val="FFFFFF"/>
                </a:highlight>
              </a:rPr>
              <a:t>, most commonly applied to analyze visual imagery.</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i="1" lang="en-GB" sz="1050">
                <a:solidFill>
                  <a:srgbClr val="222222"/>
                </a:solidFill>
                <a:highlight>
                  <a:srgbClr val="FFFFFF"/>
                </a:highlight>
              </a:rPr>
              <a:t>ConvNet is used to reduce the images into a form that is easier to process, without losing features that are critical for getting a good prediction</a:t>
            </a:r>
            <a:endParaRPr sz="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Multiclass </a:t>
            </a:r>
            <a:r>
              <a:rPr lang="en-GB"/>
              <a:t>classification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7ed0a0bd6_1_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f7ed0a0bd6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Accuracy 71,66</a:t>
            </a:r>
            <a:endParaRPr/>
          </a:p>
          <a:p>
            <a:pPr indent="0" lvl="0" marL="0" rtl="0" algn="l">
              <a:lnSpc>
                <a:spcPct val="100000"/>
              </a:lnSpc>
              <a:spcBef>
                <a:spcPts val="0"/>
              </a:spcBef>
              <a:spcAft>
                <a:spcPts val="0"/>
              </a:spcAft>
              <a:buSzPts val="1100"/>
              <a:buNone/>
            </a:pPr>
            <a:r>
              <a:rPr lang="en-GB"/>
              <a:t>Loss 0.8,1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574993135_0_5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57499313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is doing a great job in identifying happy and </a:t>
            </a:r>
            <a:r>
              <a:rPr lang="en-GB"/>
              <a:t>surprised</a:t>
            </a:r>
            <a:r>
              <a:rPr lang="en-GB"/>
              <a:t> facial expressions but is </a:t>
            </a:r>
            <a:r>
              <a:rPr lang="en-GB"/>
              <a:t>getting</a:t>
            </a:r>
            <a:r>
              <a:rPr lang="en-GB"/>
              <a:t> confused between angry and disgust.it is also performing poorly on recognizing feared emotion as it is getting confused with sad expression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574993135_0_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57499313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 multiple faces at once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fd992688f_1_4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fd992688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 a single face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574993135_0_3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57499313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fd992688f_1_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fd992688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000">
                <a:solidFill>
                  <a:srgbClr val="8F8F8F"/>
                </a:solidFill>
              </a:rPr>
              <a:t>Facial Emotion recognition is a way of identifying the current emotional state of an individual to observers </a:t>
            </a:r>
            <a:endParaRPr sz="1000">
              <a:solidFill>
                <a:srgbClr val="8F8F8F"/>
              </a:solidFill>
            </a:endParaRPr>
          </a:p>
          <a:p>
            <a:pPr indent="0" lvl="0" marL="0" rtl="0" algn="l">
              <a:lnSpc>
                <a:spcPct val="100000"/>
              </a:lnSpc>
              <a:spcBef>
                <a:spcPts val="0"/>
              </a:spcBef>
              <a:spcAft>
                <a:spcPts val="0"/>
              </a:spcAft>
              <a:buSzPts val="1100"/>
              <a:buNone/>
            </a:pPr>
            <a:r>
              <a:rPr lang="en-GB" sz="1000">
                <a:solidFill>
                  <a:srgbClr val="8F8F8F"/>
                </a:solidFill>
              </a:rPr>
              <a:t>Facial expressions can display personal emotions and indicate an individual's intentions within a social situation.</a:t>
            </a:r>
            <a:endParaRPr sz="1000">
              <a:solidFill>
                <a:srgbClr val="8F8F8F"/>
              </a:solidFill>
            </a:endParaRPr>
          </a:p>
          <a:p>
            <a:pPr indent="0" lvl="0" marL="0" rtl="0" algn="l">
              <a:lnSpc>
                <a:spcPct val="100000"/>
              </a:lnSpc>
              <a:spcBef>
                <a:spcPts val="0"/>
              </a:spcBef>
              <a:spcAft>
                <a:spcPts val="0"/>
              </a:spcAft>
              <a:buSzPts val="1100"/>
              <a:buNone/>
            </a:pPr>
            <a:r>
              <a:t/>
            </a:r>
            <a:endParaRPr sz="1000">
              <a:solidFill>
                <a:srgbClr val="8F8F8F"/>
              </a:solidFill>
            </a:endParaRPr>
          </a:p>
          <a:p>
            <a:pPr indent="0" lvl="0" marL="0" rtl="0" algn="l">
              <a:lnSpc>
                <a:spcPct val="100000"/>
              </a:lnSpc>
              <a:spcBef>
                <a:spcPts val="0"/>
              </a:spcBef>
              <a:spcAft>
                <a:spcPts val="0"/>
              </a:spcAft>
              <a:buSzPts val="1100"/>
              <a:buNone/>
            </a:pPr>
            <a:r>
              <a:rPr lang="en-GB" sz="1000">
                <a:solidFill>
                  <a:srgbClr val="0A1B2B"/>
                </a:solidFill>
                <a:highlight>
                  <a:srgbClr val="FFFFFF"/>
                </a:highlight>
              </a:rPr>
              <a:t> Facial expressions and other gestures convey nonverbal communication cues that play an important role in interpersonal relations. Eg A simple smile can indicate our approval of a message, while a scowl might signal displeasure or disagreement.These cues complement speech by helping the listener to interpret the intended meaning of spoken words. Therefore, facial expression recognition extracts and analyzes information from an image or video feed, it is able to deliver unfiltered, unbiased emotional responses as data.</a:t>
            </a:r>
            <a:endParaRPr sz="1000">
              <a:solidFill>
                <a:srgbClr val="0A1B2B"/>
              </a:solidFill>
              <a:highlight>
                <a:srgbClr val="FFFFFF"/>
              </a:highlight>
            </a:endParaRPr>
          </a:p>
          <a:p>
            <a:pPr indent="0" lvl="0" marL="0" rtl="0" algn="l">
              <a:lnSpc>
                <a:spcPct val="100000"/>
              </a:lnSpc>
              <a:spcBef>
                <a:spcPts val="0"/>
              </a:spcBef>
              <a:spcAft>
                <a:spcPts val="0"/>
              </a:spcAft>
              <a:buSzPts val="1100"/>
              <a:buNone/>
            </a:pPr>
            <a:r>
              <a:t/>
            </a:r>
            <a:endParaRPr sz="1000">
              <a:solidFill>
                <a:srgbClr val="0A1B2B"/>
              </a:solidFill>
              <a:highlight>
                <a:srgbClr val="FFFFFF"/>
              </a:highlight>
            </a:endParaRPr>
          </a:p>
          <a:p>
            <a:pPr indent="0" lvl="0" marL="0" rtl="0" algn="l">
              <a:lnSpc>
                <a:spcPct val="100000"/>
              </a:lnSpc>
              <a:spcBef>
                <a:spcPts val="0"/>
              </a:spcBef>
              <a:spcAft>
                <a:spcPts val="0"/>
              </a:spcAft>
              <a:buSzPts val="1100"/>
              <a:buNone/>
            </a:pPr>
            <a:r>
              <a:t/>
            </a:r>
            <a:endParaRPr sz="1000">
              <a:solidFill>
                <a:srgbClr val="0A1B2B"/>
              </a:solidFill>
              <a:highlight>
                <a:srgbClr val="FFFFFF"/>
              </a:highlight>
            </a:endParaRPr>
          </a:p>
          <a:p>
            <a:pPr indent="0" lvl="0" marL="0" rtl="0" algn="l">
              <a:lnSpc>
                <a:spcPct val="100000"/>
              </a:lnSpc>
              <a:spcBef>
                <a:spcPts val="0"/>
              </a:spcBef>
              <a:spcAft>
                <a:spcPts val="0"/>
              </a:spcAft>
              <a:buSzPts val="1100"/>
              <a:buNone/>
            </a:pPr>
            <a:r>
              <a:rPr lang="en-GB" sz="1000">
                <a:solidFill>
                  <a:srgbClr val="0A1B2B"/>
                </a:solidFill>
                <a:highlight>
                  <a:srgbClr val="FFFFFF"/>
                </a:highlight>
              </a:rPr>
              <a:t>Product Dev : Observing users interaction while interacting with a brand or a product helps the company to assess the effectiveness of any business product.</a:t>
            </a:r>
            <a:endParaRPr sz="1000">
              <a:solidFill>
                <a:srgbClr val="0A1B2B"/>
              </a:solidFill>
              <a:highlight>
                <a:srgbClr val="FFFFFF"/>
              </a:highlight>
            </a:endParaRPr>
          </a:p>
          <a:p>
            <a:pPr indent="0" lvl="0" marL="0" rtl="0" algn="l">
              <a:lnSpc>
                <a:spcPct val="100000"/>
              </a:lnSpc>
              <a:spcBef>
                <a:spcPts val="0"/>
              </a:spcBef>
              <a:spcAft>
                <a:spcPts val="0"/>
              </a:spcAft>
              <a:buSzPts val="1100"/>
              <a:buNone/>
            </a:pPr>
            <a:r>
              <a:t/>
            </a:r>
            <a:endParaRPr sz="1000">
              <a:solidFill>
                <a:srgbClr val="0A1B2B"/>
              </a:solidFill>
              <a:highlight>
                <a:srgbClr val="FFFFFF"/>
              </a:highlight>
            </a:endParaRPr>
          </a:p>
          <a:p>
            <a:pPr indent="0" lvl="0" marL="0" rtl="0" algn="l">
              <a:lnSpc>
                <a:spcPct val="100000"/>
              </a:lnSpc>
              <a:spcBef>
                <a:spcPts val="0"/>
              </a:spcBef>
              <a:spcAft>
                <a:spcPts val="0"/>
              </a:spcAft>
              <a:buSzPts val="1100"/>
              <a:buNone/>
            </a:pPr>
            <a:r>
              <a:rPr lang="en-GB" sz="1000">
                <a:solidFill>
                  <a:srgbClr val="0A1B2B"/>
                </a:solidFill>
                <a:highlight>
                  <a:srgbClr val="FFFFFF"/>
                </a:highlight>
              </a:rPr>
              <a:t>Video game testing phase. In this phase, usually a focus group of users is asked to play a game for a given amount of time and their behavior and emotions are monitored. By using facial expression recognition, game developers can gain insights and draw conclusions about the emotions experienced during game play and incorporate that feedback in the making of the final product.</a:t>
            </a:r>
            <a:endParaRPr sz="1000">
              <a:solidFill>
                <a:srgbClr val="0A1B2B"/>
              </a:solidFill>
              <a:highlight>
                <a:srgbClr val="FFFFFF"/>
              </a:highlight>
            </a:endParaRPr>
          </a:p>
          <a:p>
            <a:pPr indent="0" lvl="0" marL="0" rtl="0" algn="l">
              <a:lnSpc>
                <a:spcPct val="100000"/>
              </a:lnSpc>
              <a:spcBef>
                <a:spcPts val="0"/>
              </a:spcBef>
              <a:spcAft>
                <a:spcPts val="0"/>
              </a:spcAft>
              <a:buSzPts val="1100"/>
              <a:buNone/>
            </a:pPr>
            <a:r>
              <a:t/>
            </a:r>
            <a:endParaRPr sz="1000">
              <a:solidFill>
                <a:srgbClr val="0A1B2B"/>
              </a:solidFill>
              <a:highlight>
                <a:srgbClr val="FFFFFF"/>
              </a:highlight>
            </a:endParaRPr>
          </a:p>
          <a:p>
            <a:pPr indent="0" lvl="0" marL="0" rtl="0" algn="l">
              <a:lnSpc>
                <a:spcPct val="100000"/>
              </a:lnSpc>
              <a:spcBef>
                <a:spcPts val="0"/>
              </a:spcBef>
              <a:spcAft>
                <a:spcPts val="0"/>
              </a:spcAft>
              <a:buSzPts val="1100"/>
              <a:buNone/>
            </a:pPr>
            <a:r>
              <a:t/>
            </a:r>
            <a:endParaRPr sz="1000">
              <a:solidFill>
                <a:srgbClr val="0A1B2B"/>
              </a:solidFill>
              <a:highlight>
                <a:srgbClr val="FFFFFF"/>
              </a:highlight>
            </a:endParaRPr>
          </a:p>
          <a:p>
            <a:pPr indent="0" lvl="0" marL="0" rtl="0" algn="l">
              <a:lnSpc>
                <a:spcPct val="100000"/>
              </a:lnSpc>
              <a:spcBef>
                <a:spcPts val="0"/>
              </a:spcBef>
              <a:spcAft>
                <a:spcPts val="0"/>
              </a:spcAft>
              <a:buSzPts val="1100"/>
              <a:buNone/>
            </a:pPr>
            <a:r>
              <a:t/>
            </a:r>
            <a:endParaRPr sz="1000">
              <a:solidFill>
                <a:srgbClr val="8F8F8F"/>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data was taken from a kaggle dataset known as FER 2013 short form for facial emotion recognition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fd992688f_1_3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fd992688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data set is divided into 80 percent for training and 20 for validation.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cc985bb71_0_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fcc985bb71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These are some 5 randomly generated images for each </a:t>
            </a:r>
            <a:r>
              <a:rPr lang="en-GB"/>
              <a:t>emotional</a:t>
            </a:r>
            <a:r>
              <a:rPr lang="en-GB"/>
              <a:t> expressions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574993135_0_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57499313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 build the app using streamlit and then deployed the application on heroku which is cloud platform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40"/>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40"/>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30"/>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hyperlink" Target="https://share.streamlit.io/aaryant31/face_emotion_recognition/main/app.p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hyperlink" Target="https://face-recognition-emotion.herokuapp.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kaggle.com/msambare/fer2013"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nvSpPr>
        <p:spPr>
          <a:xfrm>
            <a:off x="264900" y="156900"/>
            <a:ext cx="8614200" cy="3421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1" i="0" lang="en-GB" sz="4200" u="none" cap="none" strike="noStrike">
                <a:solidFill>
                  <a:srgbClr val="CC0000"/>
                </a:solidFill>
                <a:latin typeface="Montserrat"/>
                <a:ea typeface="Montserrat"/>
                <a:cs typeface="Montserrat"/>
                <a:sym typeface="Montserrat"/>
              </a:rPr>
              <a:t>Capstone Project</a:t>
            </a:r>
            <a:endParaRPr b="1" i="0" sz="4200" u="none" cap="none" strike="noStrike">
              <a:solidFill>
                <a:srgbClr val="CC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3600"/>
              <a:buFont typeface="Arial"/>
              <a:buNone/>
            </a:pPr>
            <a:r>
              <a:rPr b="1" lang="en-GB" sz="3600">
                <a:solidFill>
                  <a:srgbClr val="134F5C"/>
                </a:solidFill>
                <a:latin typeface="Montserrat"/>
                <a:ea typeface="Montserrat"/>
                <a:cs typeface="Montserrat"/>
                <a:sym typeface="Montserrat"/>
              </a:rPr>
              <a:t> Live Class Monitoring System (Face Emotion Recognition)</a:t>
            </a:r>
            <a:br>
              <a:rPr b="1" i="0" lang="en-GB" sz="3600" u="none" cap="none" strike="noStrike">
                <a:solidFill>
                  <a:srgbClr val="134F5C"/>
                </a:solidFill>
                <a:latin typeface="Montserrat"/>
                <a:ea typeface="Montserrat"/>
                <a:cs typeface="Montserrat"/>
                <a:sym typeface="Montserrat"/>
              </a:rPr>
            </a:br>
            <a:endParaRPr b="0" i="0" sz="2400" u="none" cap="none" strike="noStrike">
              <a:solidFill>
                <a:srgbClr val="134F5C"/>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134F5C"/>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134F5C"/>
              </a:solidFill>
              <a:latin typeface="Montserrat"/>
              <a:ea typeface="Montserrat"/>
              <a:cs typeface="Montserrat"/>
              <a:sym typeface="Montserrat"/>
            </a:endParaRPr>
          </a:p>
        </p:txBody>
      </p:sp>
      <p:sp>
        <p:nvSpPr>
          <p:cNvPr id="56" name="Google Shape;56;p1"/>
          <p:cNvSpPr txBox="1"/>
          <p:nvPr/>
        </p:nvSpPr>
        <p:spPr>
          <a:xfrm>
            <a:off x="1701150" y="3518725"/>
            <a:ext cx="5741700" cy="1354500"/>
          </a:xfrm>
          <a:prstGeom prst="rect">
            <a:avLst/>
          </a:prstGeom>
          <a:noFill/>
          <a:ln>
            <a:noFill/>
          </a:ln>
        </p:spPr>
        <p:txBody>
          <a:bodyPr anchorCtr="0" anchor="b" bIns="91425" lIns="91425" spcFirstLastPara="1" rIns="91425" wrap="square" tIns="91425">
            <a:spAutoFit/>
          </a:bodyPr>
          <a:lstStyle/>
          <a:p>
            <a:pPr indent="0" lvl="0" marL="0" rtl="0" algn="ctr">
              <a:spcBef>
                <a:spcPts val="0"/>
              </a:spcBef>
              <a:spcAft>
                <a:spcPts val="0"/>
              </a:spcAft>
              <a:buClr>
                <a:srgbClr val="000000"/>
              </a:buClr>
              <a:buSzPts val="3600"/>
              <a:buFont typeface="Arial"/>
              <a:buNone/>
            </a:pPr>
            <a:r>
              <a:rPr b="1" lang="en-GB" sz="2800">
                <a:solidFill>
                  <a:schemeClr val="dk1"/>
                </a:solidFill>
                <a:latin typeface="Montserrat"/>
                <a:ea typeface="Montserrat"/>
                <a:cs typeface="Montserrat"/>
                <a:sym typeface="Montserrat"/>
              </a:rPr>
              <a:t>Team</a:t>
            </a:r>
            <a:endParaRPr b="1" sz="2800">
              <a:solidFill>
                <a:schemeClr val="dk1"/>
              </a:solidFill>
              <a:latin typeface="Montserrat"/>
              <a:ea typeface="Montserrat"/>
              <a:cs typeface="Montserrat"/>
              <a:sym typeface="Montserrat"/>
            </a:endParaRPr>
          </a:p>
          <a:p>
            <a:pPr indent="0" lvl="0" marL="0" rtl="0" algn="ctr">
              <a:spcBef>
                <a:spcPts val="0"/>
              </a:spcBef>
              <a:spcAft>
                <a:spcPts val="0"/>
              </a:spcAft>
              <a:buClr>
                <a:srgbClr val="000000"/>
              </a:buClr>
              <a:buSzPts val="2400"/>
              <a:buFont typeface="Arial"/>
              <a:buNone/>
            </a:pPr>
            <a:r>
              <a:rPr lang="en-GB" sz="2400">
                <a:solidFill>
                  <a:schemeClr val="lt1"/>
                </a:solidFill>
                <a:latin typeface="Montserrat"/>
                <a:ea typeface="Montserrat"/>
                <a:cs typeface="Montserrat"/>
                <a:sym typeface="Montserrat"/>
              </a:rPr>
              <a:t>Rahul Kumar Soni, Lakdawala Ali Asgar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0"/>
                                        <p:tgtEl>
                                          <p:spTgt spid="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000"/>
                                        <p:tgtEl>
                                          <p:spTgt spid="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072d60fc53_0_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r>
              <a:rPr b="1" lang="en-GB" sz="3200">
                <a:latin typeface="Montserrat"/>
                <a:ea typeface="Montserrat"/>
                <a:cs typeface="Montserrat"/>
                <a:sym typeface="Montserrat"/>
              </a:rPr>
              <a:t>Model Creation </a:t>
            </a:r>
            <a:endParaRPr/>
          </a:p>
        </p:txBody>
      </p:sp>
      <p:sp>
        <p:nvSpPr>
          <p:cNvPr id="130" name="Google Shape;130;g1072d60fc53_0_1"/>
          <p:cNvSpPr txBox="1"/>
          <p:nvPr>
            <p:ph idx="1" type="body"/>
          </p:nvPr>
        </p:nvSpPr>
        <p:spPr>
          <a:xfrm>
            <a:off x="311700" y="1152475"/>
            <a:ext cx="8520600" cy="52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AutoNum type="arabicParenR"/>
            </a:pPr>
            <a:r>
              <a:rPr lang="en-GB">
                <a:solidFill>
                  <a:schemeClr val="lt1"/>
                </a:solidFill>
              </a:rPr>
              <a:t>Transfer Learning (ResNet50)</a:t>
            </a:r>
            <a:endParaRPr>
              <a:solidFill>
                <a:schemeClr val="lt1"/>
              </a:solidFill>
            </a:endParaRPr>
          </a:p>
        </p:txBody>
      </p:sp>
      <p:pic>
        <p:nvPicPr>
          <p:cNvPr id="131" name="Google Shape;131;g1072d60fc53_0_1"/>
          <p:cNvPicPr preferRelativeResize="0"/>
          <p:nvPr/>
        </p:nvPicPr>
        <p:blipFill>
          <a:blip r:embed="rId3">
            <a:alphaModFix/>
          </a:blip>
          <a:stretch>
            <a:fillRect/>
          </a:stretch>
        </p:blipFill>
        <p:spPr>
          <a:xfrm>
            <a:off x="311700" y="1584925"/>
            <a:ext cx="6706048" cy="3159849"/>
          </a:xfrm>
          <a:prstGeom prst="rect">
            <a:avLst/>
          </a:prstGeom>
          <a:noFill/>
          <a:ln>
            <a:noFill/>
          </a:ln>
        </p:spPr>
      </p:pic>
      <p:pic>
        <p:nvPicPr>
          <p:cNvPr id="132" name="Google Shape;132;g1072d60fc53_0_1"/>
          <p:cNvPicPr preferRelativeResize="0"/>
          <p:nvPr/>
        </p:nvPicPr>
        <p:blipFill rotWithShape="1">
          <a:blip r:embed="rId4">
            <a:alphaModFix/>
          </a:blip>
          <a:srcRect b="0" l="0" r="0" t="44258"/>
          <a:stretch/>
        </p:blipFill>
        <p:spPr>
          <a:xfrm rot="-5400000">
            <a:off x="5929562" y="2078738"/>
            <a:ext cx="4389375" cy="1416100"/>
          </a:xfrm>
          <a:prstGeom prst="rect">
            <a:avLst/>
          </a:prstGeom>
          <a:noFill/>
          <a:ln>
            <a:noFill/>
          </a:ln>
        </p:spPr>
      </p:pic>
      <p:sp>
        <p:nvSpPr>
          <p:cNvPr id="133" name="Google Shape;133;g1072d60fc53_0_1"/>
          <p:cNvSpPr/>
          <p:nvPr/>
        </p:nvSpPr>
        <p:spPr>
          <a:xfrm>
            <a:off x="677825" y="2571750"/>
            <a:ext cx="618000" cy="36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072d60fc53_0_1"/>
          <p:cNvSpPr txBox="1"/>
          <p:nvPr/>
        </p:nvSpPr>
        <p:spPr>
          <a:xfrm>
            <a:off x="677825" y="2594550"/>
            <a:ext cx="7278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900">
                <a:solidFill>
                  <a:schemeClr val="lt1"/>
                </a:solidFill>
                <a:latin typeface="Times New Roman"/>
                <a:ea typeface="Times New Roman"/>
                <a:cs typeface="Times New Roman"/>
                <a:sym typeface="Times New Roman"/>
              </a:rPr>
              <a:t>ResNet 50</a:t>
            </a:r>
            <a:endParaRPr b="1" sz="5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1072d60fc53_0_3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3200">
                <a:latin typeface="Montserrat"/>
                <a:ea typeface="Montserrat"/>
                <a:cs typeface="Montserrat"/>
                <a:sym typeface="Montserrat"/>
              </a:rPr>
              <a:t>Modeling Steps </a:t>
            </a:r>
            <a:endParaRPr b="1" sz="3200">
              <a:latin typeface="Montserrat"/>
              <a:ea typeface="Montserrat"/>
              <a:cs typeface="Montserrat"/>
              <a:sym typeface="Montserrat"/>
            </a:endParaRPr>
          </a:p>
        </p:txBody>
      </p:sp>
      <p:sp>
        <p:nvSpPr>
          <p:cNvPr id="140" name="Google Shape;140;g1072d60fc53_0_30"/>
          <p:cNvSpPr/>
          <p:nvPr/>
        </p:nvSpPr>
        <p:spPr>
          <a:xfrm>
            <a:off x="489425" y="1075575"/>
            <a:ext cx="2589600" cy="961200"/>
          </a:xfrm>
          <a:prstGeom prst="homePlat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1072d60fc53_0_30"/>
          <p:cNvSpPr/>
          <p:nvPr/>
        </p:nvSpPr>
        <p:spPr>
          <a:xfrm>
            <a:off x="3041150" y="1017725"/>
            <a:ext cx="2937300" cy="10191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Flatten layer</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FCL - 512 units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FCL - 256</a:t>
            </a:r>
            <a:endParaRPr/>
          </a:p>
        </p:txBody>
      </p:sp>
      <p:sp>
        <p:nvSpPr>
          <p:cNvPr id="142" name="Google Shape;142;g1072d60fc53_0_30"/>
          <p:cNvSpPr/>
          <p:nvPr/>
        </p:nvSpPr>
        <p:spPr>
          <a:xfrm>
            <a:off x="6060125" y="954425"/>
            <a:ext cx="2589600" cy="10824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1072d60fc53_0_30"/>
          <p:cNvSpPr txBox="1"/>
          <p:nvPr/>
        </p:nvSpPr>
        <p:spPr>
          <a:xfrm>
            <a:off x="664025" y="1296425"/>
            <a:ext cx="195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GB" sz="1800">
                <a:solidFill>
                  <a:srgbClr val="FFFFFF"/>
                </a:solidFill>
                <a:latin typeface="Montserrat"/>
                <a:ea typeface="Montserrat"/>
                <a:cs typeface="Montserrat"/>
                <a:sym typeface="Montserrat"/>
              </a:rPr>
              <a:t>Layers </a:t>
            </a:r>
            <a:endParaRPr b="1" i="0" sz="1800" u="none" cap="none" strike="noStrike">
              <a:solidFill>
                <a:srgbClr val="FFFFFF"/>
              </a:solidFill>
              <a:latin typeface="Montserrat"/>
              <a:ea typeface="Montserrat"/>
              <a:cs typeface="Montserrat"/>
              <a:sym typeface="Montserrat"/>
            </a:endParaRPr>
          </a:p>
        </p:txBody>
      </p:sp>
      <p:sp>
        <p:nvSpPr>
          <p:cNvPr id="144" name="Google Shape;144;g1072d60fc53_0_30"/>
          <p:cNvSpPr txBox="1"/>
          <p:nvPr/>
        </p:nvSpPr>
        <p:spPr>
          <a:xfrm>
            <a:off x="6524925" y="1264775"/>
            <a:ext cx="1957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800"/>
              <a:buFont typeface="Arial"/>
              <a:buNone/>
            </a:pPr>
            <a:r>
              <a:rPr b="1" lang="en-GB" sz="1800">
                <a:solidFill>
                  <a:srgbClr val="FFFFFF"/>
                </a:solidFill>
                <a:latin typeface="Montserrat"/>
                <a:ea typeface="Montserrat"/>
                <a:cs typeface="Montserrat"/>
                <a:sym typeface="Montserrat"/>
              </a:rPr>
              <a:t>Evaluation</a:t>
            </a:r>
            <a:endParaRPr b="1" i="0" sz="1800" u="none" cap="none" strike="noStrike">
              <a:solidFill>
                <a:srgbClr val="FFFFFF"/>
              </a:solidFill>
              <a:latin typeface="Montserrat"/>
              <a:ea typeface="Montserrat"/>
              <a:cs typeface="Montserrat"/>
              <a:sym typeface="Montserrat"/>
            </a:endParaRPr>
          </a:p>
        </p:txBody>
      </p:sp>
      <p:sp>
        <p:nvSpPr>
          <p:cNvPr id="145" name="Google Shape;145;g1072d60fc53_0_30"/>
          <p:cNvSpPr txBox="1"/>
          <p:nvPr/>
        </p:nvSpPr>
        <p:spPr>
          <a:xfrm>
            <a:off x="2878150" y="2265425"/>
            <a:ext cx="30759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b="1" lang="en-GB">
                <a:solidFill>
                  <a:schemeClr val="lt1"/>
                </a:solidFill>
              </a:rPr>
              <a:t> Activation Function - ReLu, Softmax</a:t>
            </a:r>
            <a:endParaRPr b="1">
              <a:solidFill>
                <a:schemeClr val="lt1"/>
              </a:solidFill>
            </a:endParaRPr>
          </a:p>
          <a:p>
            <a:pPr indent="-317500" lvl="0" marL="457200" rtl="0" algn="l">
              <a:lnSpc>
                <a:spcPct val="115000"/>
              </a:lnSpc>
              <a:spcBef>
                <a:spcPts val="0"/>
              </a:spcBef>
              <a:spcAft>
                <a:spcPts val="0"/>
              </a:spcAft>
              <a:buClr>
                <a:schemeClr val="lt1"/>
              </a:buClr>
              <a:buSzPts val="1400"/>
              <a:buChar char="●"/>
            </a:pPr>
            <a:r>
              <a:rPr b="1" lang="en-GB">
                <a:solidFill>
                  <a:schemeClr val="lt1"/>
                </a:solidFill>
              </a:rPr>
              <a:t>Epoch - 50</a:t>
            </a:r>
            <a:endParaRPr b="1">
              <a:solidFill>
                <a:schemeClr val="lt1"/>
              </a:solidFill>
            </a:endParaRPr>
          </a:p>
          <a:p>
            <a:pPr indent="-317500" lvl="0" marL="457200" rtl="0" algn="l">
              <a:lnSpc>
                <a:spcPct val="115000"/>
              </a:lnSpc>
              <a:spcBef>
                <a:spcPts val="0"/>
              </a:spcBef>
              <a:spcAft>
                <a:spcPts val="0"/>
              </a:spcAft>
              <a:buClr>
                <a:schemeClr val="lt1"/>
              </a:buClr>
              <a:buSzPts val="1400"/>
              <a:buChar char="●"/>
            </a:pPr>
            <a:r>
              <a:rPr b="1" lang="en-GB">
                <a:solidFill>
                  <a:schemeClr val="lt1"/>
                </a:solidFill>
              </a:rPr>
              <a:t>Optimizer - Adam</a:t>
            </a:r>
            <a:endParaRPr b="1">
              <a:solidFill>
                <a:schemeClr val="lt1"/>
              </a:solidFill>
            </a:endParaRPr>
          </a:p>
          <a:p>
            <a:pPr indent="-317500" lvl="0" marL="457200" rtl="0" algn="l">
              <a:lnSpc>
                <a:spcPct val="115000"/>
              </a:lnSpc>
              <a:spcBef>
                <a:spcPts val="0"/>
              </a:spcBef>
              <a:spcAft>
                <a:spcPts val="0"/>
              </a:spcAft>
              <a:buClr>
                <a:schemeClr val="lt1"/>
              </a:buClr>
              <a:buSzPts val="1400"/>
              <a:buChar char="●"/>
            </a:pPr>
            <a:r>
              <a:rPr b="1" lang="en-GB">
                <a:solidFill>
                  <a:schemeClr val="lt1"/>
                </a:solidFill>
              </a:rPr>
              <a:t>Batch size -32</a:t>
            </a:r>
            <a:endParaRPr b="1">
              <a:solidFill>
                <a:schemeClr val="lt1"/>
              </a:solidFill>
            </a:endParaRPr>
          </a:p>
          <a:p>
            <a:pPr indent="-317500" lvl="0" marL="457200" rtl="0" algn="l">
              <a:lnSpc>
                <a:spcPct val="115000"/>
              </a:lnSpc>
              <a:spcBef>
                <a:spcPts val="0"/>
              </a:spcBef>
              <a:spcAft>
                <a:spcPts val="0"/>
              </a:spcAft>
              <a:buClr>
                <a:schemeClr val="lt1"/>
              </a:buClr>
              <a:buSzPts val="1400"/>
              <a:buChar char="●"/>
            </a:pPr>
            <a:r>
              <a:rPr b="1" lang="en-GB">
                <a:solidFill>
                  <a:schemeClr val="lt1"/>
                </a:solidFill>
              </a:rPr>
              <a:t>Callbacks- EarlyStopping,   ReduceLROnPlateau</a:t>
            </a:r>
            <a:endParaRPr b="1">
              <a:solidFill>
                <a:schemeClr val="lt1"/>
              </a:solidFill>
            </a:endParaRPr>
          </a:p>
          <a:p>
            <a:pPr indent="0" lvl="0" marL="457200" rtl="0" algn="l">
              <a:lnSpc>
                <a:spcPct val="115000"/>
              </a:lnSpc>
              <a:spcBef>
                <a:spcPts val="0"/>
              </a:spcBef>
              <a:spcAft>
                <a:spcPts val="0"/>
              </a:spcAft>
              <a:buNone/>
            </a:pPr>
            <a:r>
              <a:t/>
            </a:r>
            <a:endParaRPr b="1">
              <a:solidFill>
                <a:schemeClr val="lt1"/>
              </a:solidFill>
            </a:endParaRPr>
          </a:p>
        </p:txBody>
      </p:sp>
      <p:sp>
        <p:nvSpPr>
          <p:cNvPr id="146" name="Google Shape;146;g1072d60fc53_0_30"/>
          <p:cNvSpPr txBox="1"/>
          <p:nvPr/>
        </p:nvSpPr>
        <p:spPr>
          <a:xfrm>
            <a:off x="388175" y="2323225"/>
            <a:ext cx="2509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b="1" lang="en-GB">
                <a:solidFill>
                  <a:schemeClr val="lt1"/>
                </a:solidFill>
              </a:rPr>
              <a:t>Pre trained 50 conv layers</a:t>
            </a:r>
            <a:endParaRPr b="1">
              <a:solidFill>
                <a:schemeClr val="lt1"/>
              </a:solidFill>
            </a:endParaRPr>
          </a:p>
          <a:p>
            <a:pPr indent="-317500" lvl="0" marL="457200" rtl="0" algn="l">
              <a:spcBef>
                <a:spcPts val="0"/>
              </a:spcBef>
              <a:spcAft>
                <a:spcPts val="0"/>
              </a:spcAft>
              <a:buClr>
                <a:schemeClr val="lt1"/>
              </a:buClr>
              <a:buSzPts val="1400"/>
              <a:buChar char="●"/>
            </a:pPr>
            <a:r>
              <a:rPr b="1" lang="en-GB">
                <a:solidFill>
                  <a:schemeClr val="lt1"/>
                </a:solidFill>
              </a:rPr>
              <a:t>Flatten layer</a:t>
            </a:r>
            <a:endParaRPr b="1">
              <a:solidFill>
                <a:schemeClr val="lt1"/>
              </a:solidFill>
            </a:endParaRPr>
          </a:p>
          <a:p>
            <a:pPr indent="-317500" lvl="0" marL="457200" rtl="0" algn="l">
              <a:spcBef>
                <a:spcPts val="0"/>
              </a:spcBef>
              <a:spcAft>
                <a:spcPts val="0"/>
              </a:spcAft>
              <a:buClr>
                <a:schemeClr val="lt1"/>
              </a:buClr>
              <a:buSzPts val="1400"/>
              <a:buChar char="●"/>
            </a:pPr>
            <a:r>
              <a:rPr b="1" lang="en-GB">
                <a:solidFill>
                  <a:schemeClr val="lt1"/>
                </a:solidFill>
              </a:rPr>
              <a:t>FCL - 512 units</a:t>
            </a:r>
            <a:endParaRPr b="1">
              <a:solidFill>
                <a:schemeClr val="lt1"/>
              </a:solidFill>
            </a:endParaRPr>
          </a:p>
          <a:p>
            <a:pPr indent="-317500" lvl="0" marL="457200" rtl="0" algn="l">
              <a:spcBef>
                <a:spcPts val="0"/>
              </a:spcBef>
              <a:spcAft>
                <a:spcPts val="0"/>
              </a:spcAft>
              <a:buClr>
                <a:schemeClr val="lt1"/>
              </a:buClr>
              <a:buSzPts val="1400"/>
              <a:buChar char="●"/>
            </a:pPr>
            <a:r>
              <a:rPr b="1" lang="en-GB">
                <a:solidFill>
                  <a:schemeClr val="lt1"/>
                </a:solidFill>
              </a:rPr>
              <a:t>FCL - 256 units</a:t>
            </a:r>
            <a:endParaRPr b="1">
              <a:solidFill>
                <a:schemeClr val="lt1"/>
              </a:solidFill>
            </a:endParaRPr>
          </a:p>
          <a:p>
            <a:pPr indent="-317500" lvl="0" marL="457200" rtl="0" algn="l">
              <a:spcBef>
                <a:spcPts val="0"/>
              </a:spcBef>
              <a:spcAft>
                <a:spcPts val="0"/>
              </a:spcAft>
              <a:buClr>
                <a:schemeClr val="lt1"/>
              </a:buClr>
              <a:buSzPts val="1400"/>
              <a:buChar char="●"/>
            </a:pPr>
            <a:r>
              <a:rPr b="1" lang="en-GB">
                <a:solidFill>
                  <a:schemeClr val="lt1"/>
                </a:solidFill>
              </a:rPr>
              <a:t>FCL - 7 units</a:t>
            </a:r>
            <a:endParaRPr b="1">
              <a:solidFill>
                <a:schemeClr val="lt1"/>
              </a:solidFill>
            </a:endParaRPr>
          </a:p>
        </p:txBody>
      </p:sp>
      <p:sp>
        <p:nvSpPr>
          <p:cNvPr id="147" name="Google Shape;147;g1072d60fc53_0_30"/>
          <p:cNvSpPr txBox="1"/>
          <p:nvPr/>
        </p:nvSpPr>
        <p:spPr>
          <a:xfrm>
            <a:off x="6282725" y="2323225"/>
            <a:ext cx="23670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Char char="●"/>
            </a:pPr>
            <a:r>
              <a:rPr b="1" lang="en-GB">
                <a:solidFill>
                  <a:schemeClr val="lt1"/>
                </a:solidFill>
              </a:rPr>
              <a:t>Loss and accuracy plots</a:t>
            </a:r>
            <a:endParaRPr b="1">
              <a:solidFill>
                <a:schemeClr val="lt1"/>
              </a:solidFill>
            </a:endParaRPr>
          </a:p>
          <a:p>
            <a:pPr indent="-317500" lvl="0" marL="457200" marR="0" rtl="0" algn="l">
              <a:lnSpc>
                <a:spcPct val="100000"/>
              </a:lnSpc>
              <a:spcBef>
                <a:spcPts val="0"/>
              </a:spcBef>
              <a:spcAft>
                <a:spcPts val="0"/>
              </a:spcAft>
              <a:buClr>
                <a:schemeClr val="lt1"/>
              </a:buClr>
              <a:buSzPts val="1400"/>
              <a:buChar char="●"/>
            </a:pPr>
            <a:r>
              <a:rPr b="1" lang="en-GB">
                <a:solidFill>
                  <a:schemeClr val="lt1"/>
                </a:solidFill>
              </a:rPr>
              <a:t>Heatmap of confusion matrix</a:t>
            </a:r>
            <a:endParaRPr b="1">
              <a:solidFill>
                <a:schemeClr val="lt1"/>
              </a:solidFill>
            </a:endParaRPr>
          </a:p>
        </p:txBody>
      </p:sp>
      <p:sp>
        <p:nvSpPr>
          <p:cNvPr id="148" name="Google Shape;148;g1072d60fc53_0_30"/>
          <p:cNvSpPr txBox="1"/>
          <p:nvPr/>
        </p:nvSpPr>
        <p:spPr>
          <a:xfrm>
            <a:off x="3707425" y="1296425"/>
            <a:ext cx="173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800"/>
              <a:buFont typeface="Arial"/>
              <a:buNone/>
            </a:pPr>
            <a:r>
              <a:rPr b="1" lang="en-GB" sz="1800">
                <a:solidFill>
                  <a:srgbClr val="FFFFFF"/>
                </a:solidFill>
                <a:latin typeface="Montserrat"/>
                <a:ea typeface="Montserrat"/>
                <a:cs typeface="Montserrat"/>
                <a:sym typeface="Montserrat"/>
              </a:rPr>
              <a:t>Parameters</a:t>
            </a:r>
            <a:endParaRPr b="1">
              <a:solidFill>
                <a:schemeClr val="dk2"/>
              </a:solidFill>
            </a:endParaRPr>
          </a:p>
        </p:txBody>
      </p:sp>
      <p:sp>
        <p:nvSpPr>
          <p:cNvPr id="149" name="Google Shape;149;g1072d60fc53_0_30"/>
          <p:cNvSpPr txBox="1"/>
          <p:nvPr/>
        </p:nvSpPr>
        <p:spPr>
          <a:xfrm>
            <a:off x="489425" y="4147475"/>
            <a:ext cx="8343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solidFill>
                  <a:schemeClr val="lt1"/>
                </a:solidFill>
              </a:rPr>
              <a:t>Also we use some common techniques for each layer </a:t>
            </a:r>
            <a:endParaRPr b="1">
              <a:solidFill>
                <a:schemeClr val="lt1"/>
              </a:solidFill>
            </a:endParaRPr>
          </a:p>
          <a:p>
            <a:pPr indent="0" lvl="0" marL="0" rtl="0" algn="l">
              <a:lnSpc>
                <a:spcPct val="115000"/>
              </a:lnSpc>
              <a:spcBef>
                <a:spcPts val="0"/>
              </a:spcBef>
              <a:spcAft>
                <a:spcPts val="0"/>
              </a:spcAft>
              <a:buNone/>
            </a:pPr>
            <a:r>
              <a:rPr b="1" lang="en-GB">
                <a:solidFill>
                  <a:schemeClr val="lt1"/>
                </a:solidFill>
              </a:rPr>
              <a:t>● Batch normalization</a:t>
            </a:r>
            <a:endParaRPr b="1">
              <a:solidFill>
                <a:schemeClr val="lt1"/>
              </a:solidFill>
            </a:endParaRPr>
          </a:p>
          <a:p>
            <a:pPr indent="0" lvl="0" marL="0" rtl="0" algn="l">
              <a:lnSpc>
                <a:spcPct val="115000"/>
              </a:lnSpc>
              <a:spcBef>
                <a:spcPts val="0"/>
              </a:spcBef>
              <a:spcAft>
                <a:spcPts val="0"/>
              </a:spcAft>
              <a:buNone/>
            </a:pPr>
            <a:r>
              <a:rPr b="1" lang="en-GB">
                <a:solidFill>
                  <a:schemeClr val="lt1"/>
                </a:solidFill>
              </a:rPr>
              <a:t>● Dropout</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0860f58468_0_1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3200">
                <a:latin typeface="Montserrat"/>
                <a:ea typeface="Montserrat"/>
                <a:cs typeface="Montserrat"/>
                <a:sym typeface="Montserrat"/>
              </a:rPr>
              <a:t>Model Evaluation</a:t>
            </a:r>
            <a:endParaRPr/>
          </a:p>
        </p:txBody>
      </p:sp>
      <p:pic>
        <p:nvPicPr>
          <p:cNvPr id="155" name="Google Shape;155;g10860f58468_0_13"/>
          <p:cNvPicPr preferRelativeResize="0"/>
          <p:nvPr/>
        </p:nvPicPr>
        <p:blipFill rotWithShape="1">
          <a:blip r:embed="rId3">
            <a:alphaModFix/>
          </a:blip>
          <a:srcRect b="0" l="0" r="95908" t="0"/>
          <a:stretch/>
        </p:blipFill>
        <p:spPr>
          <a:xfrm>
            <a:off x="311700" y="1618125"/>
            <a:ext cx="159100" cy="2859375"/>
          </a:xfrm>
          <a:prstGeom prst="rect">
            <a:avLst/>
          </a:prstGeom>
          <a:noFill/>
          <a:ln>
            <a:noFill/>
          </a:ln>
        </p:spPr>
      </p:pic>
      <p:pic>
        <p:nvPicPr>
          <p:cNvPr id="156" name="Google Shape;156;g10860f58468_0_13"/>
          <p:cNvPicPr preferRelativeResize="0"/>
          <p:nvPr/>
        </p:nvPicPr>
        <p:blipFill rotWithShape="1">
          <a:blip r:embed="rId4">
            <a:alphaModFix/>
          </a:blip>
          <a:srcRect b="0" l="0" r="95970" t="0"/>
          <a:stretch/>
        </p:blipFill>
        <p:spPr>
          <a:xfrm>
            <a:off x="4785776" y="1618125"/>
            <a:ext cx="159100" cy="2859375"/>
          </a:xfrm>
          <a:prstGeom prst="rect">
            <a:avLst/>
          </a:prstGeom>
          <a:noFill/>
          <a:ln>
            <a:noFill/>
          </a:ln>
        </p:spPr>
      </p:pic>
      <p:sp>
        <p:nvSpPr>
          <p:cNvPr id="157" name="Google Shape;157;g10860f58468_0_13"/>
          <p:cNvSpPr txBox="1"/>
          <p:nvPr/>
        </p:nvSpPr>
        <p:spPr>
          <a:xfrm>
            <a:off x="797450" y="996800"/>
            <a:ext cx="3339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rPr>
              <a:t>Categorical Crossentropy </a:t>
            </a:r>
            <a:endParaRPr b="1" sz="1800">
              <a:solidFill>
                <a:schemeClr val="lt1"/>
              </a:solidFill>
            </a:endParaRPr>
          </a:p>
        </p:txBody>
      </p:sp>
      <p:sp>
        <p:nvSpPr>
          <p:cNvPr id="158" name="Google Shape;158;g10860f58468_0_13"/>
          <p:cNvSpPr txBox="1"/>
          <p:nvPr/>
        </p:nvSpPr>
        <p:spPr>
          <a:xfrm>
            <a:off x="6239975" y="996800"/>
            <a:ext cx="162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rPr>
              <a:t>Accuracy</a:t>
            </a:r>
            <a:endParaRPr b="1" sz="1800">
              <a:solidFill>
                <a:schemeClr val="lt1"/>
              </a:solidFill>
            </a:endParaRPr>
          </a:p>
        </p:txBody>
      </p:sp>
      <p:pic>
        <p:nvPicPr>
          <p:cNvPr id="159" name="Google Shape;159;g10860f58468_0_13"/>
          <p:cNvPicPr preferRelativeResize="0"/>
          <p:nvPr/>
        </p:nvPicPr>
        <p:blipFill>
          <a:blip r:embed="rId5">
            <a:alphaModFix/>
          </a:blip>
          <a:stretch>
            <a:fillRect/>
          </a:stretch>
        </p:blipFill>
        <p:spPr>
          <a:xfrm>
            <a:off x="609225" y="1726875"/>
            <a:ext cx="3715750" cy="2477167"/>
          </a:xfrm>
          <a:prstGeom prst="rect">
            <a:avLst/>
          </a:prstGeom>
          <a:noFill/>
          <a:ln>
            <a:noFill/>
          </a:ln>
        </p:spPr>
      </p:pic>
      <p:pic>
        <p:nvPicPr>
          <p:cNvPr id="160" name="Google Shape;160;g10860f58468_0_13"/>
          <p:cNvPicPr preferRelativeResize="0"/>
          <p:nvPr/>
        </p:nvPicPr>
        <p:blipFill rotWithShape="1">
          <a:blip r:embed="rId3">
            <a:alphaModFix/>
          </a:blip>
          <a:srcRect b="0" l="0" r="0" t="92419"/>
          <a:stretch/>
        </p:blipFill>
        <p:spPr>
          <a:xfrm>
            <a:off x="311700" y="4260750"/>
            <a:ext cx="3888200" cy="216750"/>
          </a:xfrm>
          <a:prstGeom prst="rect">
            <a:avLst/>
          </a:prstGeom>
          <a:noFill/>
          <a:ln>
            <a:noFill/>
          </a:ln>
        </p:spPr>
      </p:pic>
      <p:pic>
        <p:nvPicPr>
          <p:cNvPr id="161" name="Google Shape;161;g10860f58468_0_13"/>
          <p:cNvPicPr preferRelativeResize="0"/>
          <p:nvPr/>
        </p:nvPicPr>
        <p:blipFill>
          <a:blip r:embed="rId6">
            <a:alphaModFix/>
          </a:blip>
          <a:stretch>
            <a:fillRect/>
          </a:stretch>
        </p:blipFill>
        <p:spPr>
          <a:xfrm>
            <a:off x="5015506" y="1726875"/>
            <a:ext cx="3600450" cy="2362200"/>
          </a:xfrm>
          <a:prstGeom prst="rect">
            <a:avLst/>
          </a:prstGeom>
          <a:noFill/>
          <a:ln>
            <a:noFill/>
          </a:ln>
        </p:spPr>
      </p:pic>
      <p:pic>
        <p:nvPicPr>
          <p:cNvPr id="162" name="Google Shape;162;g10860f58468_0_13"/>
          <p:cNvPicPr preferRelativeResize="0"/>
          <p:nvPr/>
        </p:nvPicPr>
        <p:blipFill rotWithShape="1">
          <a:blip r:embed="rId3">
            <a:alphaModFix/>
          </a:blip>
          <a:srcRect b="0" l="0" r="0" t="92419"/>
          <a:stretch/>
        </p:blipFill>
        <p:spPr>
          <a:xfrm>
            <a:off x="4785775" y="4260750"/>
            <a:ext cx="3888200" cy="21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072d60fc53_0_20"/>
          <p:cNvSpPr txBox="1"/>
          <p:nvPr>
            <p:ph idx="1" type="body"/>
          </p:nvPr>
        </p:nvSpPr>
        <p:spPr>
          <a:xfrm>
            <a:off x="311700" y="5428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600">
                <a:solidFill>
                  <a:schemeClr val="lt1"/>
                </a:solidFill>
                <a:latin typeface="Montserrat"/>
                <a:ea typeface="Montserrat"/>
                <a:cs typeface="Montserrat"/>
                <a:sym typeface="Montserrat"/>
              </a:rPr>
              <a:t>2)	CNN</a:t>
            </a:r>
            <a:endParaRPr/>
          </a:p>
        </p:txBody>
      </p:sp>
      <p:pic>
        <p:nvPicPr>
          <p:cNvPr id="168" name="Google Shape;168;g1072d60fc53_0_20"/>
          <p:cNvPicPr preferRelativeResize="0"/>
          <p:nvPr/>
        </p:nvPicPr>
        <p:blipFill>
          <a:blip r:embed="rId3">
            <a:alphaModFix/>
          </a:blip>
          <a:stretch>
            <a:fillRect/>
          </a:stretch>
        </p:blipFill>
        <p:spPr>
          <a:xfrm>
            <a:off x="178075" y="1233575"/>
            <a:ext cx="8787826" cy="2791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7"/>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3200">
                <a:latin typeface="Montserrat"/>
                <a:ea typeface="Montserrat"/>
                <a:cs typeface="Montserrat"/>
                <a:sym typeface="Montserrat"/>
              </a:rPr>
              <a:t>Modeling Steps </a:t>
            </a:r>
            <a:endParaRPr b="1" sz="3200">
              <a:latin typeface="Montserrat"/>
              <a:ea typeface="Montserrat"/>
              <a:cs typeface="Montserrat"/>
              <a:sym typeface="Montserrat"/>
            </a:endParaRPr>
          </a:p>
        </p:txBody>
      </p:sp>
      <p:sp>
        <p:nvSpPr>
          <p:cNvPr id="174" name="Google Shape;174;p17"/>
          <p:cNvSpPr/>
          <p:nvPr/>
        </p:nvSpPr>
        <p:spPr>
          <a:xfrm>
            <a:off x="489425" y="923175"/>
            <a:ext cx="2589600" cy="961200"/>
          </a:xfrm>
          <a:prstGeom prst="homePlat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7"/>
          <p:cNvSpPr/>
          <p:nvPr/>
        </p:nvSpPr>
        <p:spPr>
          <a:xfrm>
            <a:off x="3117350" y="865325"/>
            <a:ext cx="2937300" cy="10191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7"/>
          <p:cNvSpPr/>
          <p:nvPr/>
        </p:nvSpPr>
        <p:spPr>
          <a:xfrm>
            <a:off x="6060125" y="802025"/>
            <a:ext cx="2589600" cy="10824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7"/>
          <p:cNvSpPr txBox="1"/>
          <p:nvPr/>
        </p:nvSpPr>
        <p:spPr>
          <a:xfrm>
            <a:off x="652900" y="1144025"/>
            <a:ext cx="195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GB" sz="1800">
                <a:solidFill>
                  <a:srgbClr val="FFFFFF"/>
                </a:solidFill>
                <a:latin typeface="Montserrat"/>
                <a:ea typeface="Montserrat"/>
                <a:cs typeface="Montserrat"/>
                <a:sym typeface="Montserrat"/>
              </a:rPr>
              <a:t>Layers</a:t>
            </a:r>
            <a:endParaRPr b="1" i="0" sz="1800" u="none" cap="none" strike="noStrike">
              <a:solidFill>
                <a:srgbClr val="FFFFFF"/>
              </a:solidFill>
              <a:latin typeface="Montserrat"/>
              <a:ea typeface="Montserrat"/>
              <a:cs typeface="Montserrat"/>
              <a:sym typeface="Montserrat"/>
            </a:endParaRPr>
          </a:p>
        </p:txBody>
      </p:sp>
      <p:sp>
        <p:nvSpPr>
          <p:cNvPr id="178" name="Google Shape;178;p17"/>
          <p:cNvSpPr txBox="1"/>
          <p:nvPr/>
        </p:nvSpPr>
        <p:spPr>
          <a:xfrm>
            <a:off x="3788000" y="1144025"/>
            <a:ext cx="1596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GB" sz="1800">
                <a:solidFill>
                  <a:srgbClr val="FFFFFF"/>
                </a:solidFill>
                <a:latin typeface="Montserrat"/>
                <a:ea typeface="Montserrat"/>
                <a:cs typeface="Montserrat"/>
                <a:sym typeface="Montserrat"/>
              </a:rPr>
              <a:t>Parameters</a:t>
            </a:r>
            <a:endParaRPr b="0" i="0" sz="1400" u="none" cap="none" strike="noStrike">
              <a:solidFill>
                <a:srgbClr val="FFFFFF"/>
              </a:solidFill>
              <a:latin typeface="Arial"/>
              <a:ea typeface="Arial"/>
              <a:cs typeface="Arial"/>
              <a:sym typeface="Arial"/>
            </a:endParaRPr>
          </a:p>
        </p:txBody>
      </p:sp>
      <p:sp>
        <p:nvSpPr>
          <p:cNvPr id="179" name="Google Shape;179;p17"/>
          <p:cNvSpPr txBox="1"/>
          <p:nvPr/>
        </p:nvSpPr>
        <p:spPr>
          <a:xfrm>
            <a:off x="6411638" y="1144025"/>
            <a:ext cx="1957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GB" sz="1800">
                <a:solidFill>
                  <a:srgbClr val="FFFFFF"/>
                </a:solidFill>
                <a:latin typeface="Montserrat"/>
                <a:ea typeface="Montserrat"/>
                <a:cs typeface="Montserrat"/>
                <a:sym typeface="Montserrat"/>
              </a:rPr>
              <a:t>Evaluation</a:t>
            </a:r>
            <a:endParaRPr b="1" i="0" sz="1800" u="none" cap="none" strike="noStrike">
              <a:solidFill>
                <a:srgbClr val="FFFFFF"/>
              </a:solidFill>
              <a:latin typeface="Montserrat"/>
              <a:ea typeface="Montserrat"/>
              <a:cs typeface="Montserrat"/>
              <a:sym typeface="Montserrat"/>
            </a:endParaRPr>
          </a:p>
        </p:txBody>
      </p:sp>
      <p:sp>
        <p:nvSpPr>
          <p:cNvPr id="180" name="Google Shape;180;p17"/>
          <p:cNvSpPr txBox="1"/>
          <p:nvPr/>
        </p:nvSpPr>
        <p:spPr>
          <a:xfrm>
            <a:off x="368650" y="2232475"/>
            <a:ext cx="28509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Layer 1- 3*3,Conv,64</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Layer 2- 3*3,Conv,128</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Layer 3- 3*3,Conv,254</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Layer 4- 3*3,Conv,512</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Flatten layer</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FC - 512 units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FC - 256 units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FC - 7 units</a:t>
            </a:r>
            <a:endParaRPr>
              <a:solidFill>
                <a:schemeClr val="lt1"/>
              </a:solidFill>
              <a:latin typeface="Montserrat"/>
              <a:ea typeface="Montserrat"/>
              <a:cs typeface="Montserrat"/>
              <a:sym typeface="Montserrat"/>
            </a:endParaRPr>
          </a:p>
        </p:txBody>
      </p:sp>
      <p:sp>
        <p:nvSpPr>
          <p:cNvPr id="181" name="Google Shape;181;p17"/>
          <p:cNvSpPr txBox="1"/>
          <p:nvPr/>
        </p:nvSpPr>
        <p:spPr>
          <a:xfrm>
            <a:off x="6207050" y="2340175"/>
            <a:ext cx="23670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Loss and accuracy plots</a:t>
            </a:r>
            <a:endParaRPr>
              <a:solidFill>
                <a:schemeClr val="lt1"/>
              </a:solidFill>
              <a:latin typeface="Montserrat"/>
              <a:ea typeface="Montserrat"/>
              <a:cs typeface="Montserrat"/>
              <a:sym typeface="Montserrat"/>
            </a:endParaRPr>
          </a:p>
          <a:p>
            <a:pPr indent="-317500" lvl="0" marL="457200" marR="0" rtl="0" algn="l">
              <a:lnSpc>
                <a:spcPct val="100000"/>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Heatmap of </a:t>
            </a:r>
            <a:r>
              <a:rPr lang="en-GB">
                <a:solidFill>
                  <a:schemeClr val="lt1"/>
                </a:solidFill>
                <a:latin typeface="Montserrat"/>
                <a:ea typeface="Montserrat"/>
                <a:cs typeface="Montserrat"/>
                <a:sym typeface="Montserrat"/>
              </a:rPr>
              <a:t>confusion</a:t>
            </a:r>
            <a:r>
              <a:rPr lang="en-GB">
                <a:solidFill>
                  <a:schemeClr val="lt1"/>
                </a:solidFill>
                <a:latin typeface="Montserrat"/>
                <a:ea typeface="Montserrat"/>
                <a:cs typeface="Montserrat"/>
                <a:sym typeface="Montserrat"/>
              </a:rPr>
              <a:t> </a:t>
            </a:r>
            <a:r>
              <a:rPr lang="en-GB">
                <a:solidFill>
                  <a:schemeClr val="lt1"/>
                </a:solidFill>
                <a:latin typeface="Montserrat"/>
                <a:ea typeface="Montserrat"/>
                <a:cs typeface="Montserrat"/>
                <a:sym typeface="Montserrat"/>
              </a:rPr>
              <a:t>matrix</a:t>
            </a:r>
            <a:endParaRPr>
              <a:solidFill>
                <a:schemeClr val="lt1"/>
              </a:solidFill>
              <a:latin typeface="Montserrat"/>
              <a:ea typeface="Montserrat"/>
              <a:cs typeface="Montserrat"/>
              <a:sym typeface="Montserrat"/>
            </a:endParaRPr>
          </a:p>
        </p:txBody>
      </p:sp>
      <p:sp>
        <p:nvSpPr>
          <p:cNvPr id="182" name="Google Shape;182;p17"/>
          <p:cNvSpPr txBox="1"/>
          <p:nvPr/>
        </p:nvSpPr>
        <p:spPr>
          <a:xfrm>
            <a:off x="497700" y="4196550"/>
            <a:ext cx="84078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a:solidFill>
                  <a:schemeClr val="lt1"/>
                </a:solidFill>
              </a:rPr>
              <a:t>Also we use some common techniques for each layer </a:t>
            </a:r>
            <a:endParaRPr b="1">
              <a:solidFill>
                <a:schemeClr val="lt1"/>
              </a:solidFill>
            </a:endParaRPr>
          </a:p>
          <a:p>
            <a:pPr indent="0" lvl="0" marL="0" rtl="0" algn="l">
              <a:lnSpc>
                <a:spcPct val="115000"/>
              </a:lnSpc>
              <a:spcBef>
                <a:spcPts val="0"/>
              </a:spcBef>
              <a:spcAft>
                <a:spcPts val="0"/>
              </a:spcAft>
              <a:buNone/>
            </a:pPr>
            <a:r>
              <a:rPr b="1" lang="en-GB">
                <a:solidFill>
                  <a:schemeClr val="lt1"/>
                </a:solidFill>
              </a:rPr>
              <a:t>● Batch normalization</a:t>
            </a:r>
            <a:endParaRPr b="1">
              <a:solidFill>
                <a:schemeClr val="lt1"/>
              </a:solidFill>
            </a:endParaRPr>
          </a:p>
          <a:p>
            <a:pPr indent="0" lvl="0" marL="0" rtl="0" algn="l">
              <a:lnSpc>
                <a:spcPct val="115000"/>
              </a:lnSpc>
              <a:spcBef>
                <a:spcPts val="0"/>
              </a:spcBef>
              <a:spcAft>
                <a:spcPts val="0"/>
              </a:spcAft>
              <a:buNone/>
            </a:pPr>
            <a:r>
              <a:rPr b="1" lang="en-GB">
                <a:solidFill>
                  <a:schemeClr val="lt1"/>
                </a:solidFill>
              </a:rPr>
              <a:t>● Dropout</a:t>
            </a:r>
            <a:endParaRPr/>
          </a:p>
        </p:txBody>
      </p:sp>
      <p:sp>
        <p:nvSpPr>
          <p:cNvPr id="183" name="Google Shape;183;p17"/>
          <p:cNvSpPr txBox="1"/>
          <p:nvPr/>
        </p:nvSpPr>
        <p:spPr>
          <a:xfrm>
            <a:off x="2978750" y="2232475"/>
            <a:ext cx="30759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Char char="●"/>
            </a:pPr>
            <a:r>
              <a:rPr b="1" lang="en-GB">
                <a:solidFill>
                  <a:schemeClr val="lt1"/>
                </a:solidFill>
              </a:rPr>
              <a:t> Activation Function - ReLu, Softmax</a:t>
            </a:r>
            <a:endParaRPr b="1">
              <a:solidFill>
                <a:schemeClr val="lt1"/>
              </a:solidFill>
            </a:endParaRPr>
          </a:p>
          <a:p>
            <a:pPr indent="-317500" lvl="0" marL="457200" rtl="0" algn="l">
              <a:lnSpc>
                <a:spcPct val="115000"/>
              </a:lnSpc>
              <a:spcBef>
                <a:spcPts val="0"/>
              </a:spcBef>
              <a:spcAft>
                <a:spcPts val="0"/>
              </a:spcAft>
              <a:buClr>
                <a:schemeClr val="lt1"/>
              </a:buClr>
              <a:buSzPts val="1400"/>
              <a:buChar char="●"/>
            </a:pPr>
            <a:r>
              <a:rPr b="1" lang="en-GB">
                <a:solidFill>
                  <a:schemeClr val="lt1"/>
                </a:solidFill>
              </a:rPr>
              <a:t>Epoch - 50</a:t>
            </a:r>
            <a:endParaRPr b="1">
              <a:solidFill>
                <a:schemeClr val="lt1"/>
              </a:solidFill>
            </a:endParaRPr>
          </a:p>
          <a:p>
            <a:pPr indent="-317500" lvl="0" marL="457200" rtl="0" algn="l">
              <a:lnSpc>
                <a:spcPct val="115000"/>
              </a:lnSpc>
              <a:spcBef>
                <a:spcPts val="0"/>
              </a:spcBef>
              <a:spcAft>
                <a:spcPts val="0"/>
              </a:spcAft>
              <a:buClr>
                <a:schemeClr val="lt1"/>
              </a:buClr>
              <a:buSzPts val="1400"/>
              <a:buChar char="●"/>
            </a:pPr>
            <a:r>
              <a:rPr b="1" lang="en-GB">
                <a:solidFill>
                  <a:schemeClr val="lt1"/>
                </a:solidFill>
              </a:rPr>
              <a:t>Optimizer - Adam</a:t>
            </a:r>
            <a:endParaRPr b="1">
              <a:solidFill>
                <a:schemeClr val="lt1"/>
              </a:solidFill>
            </a:endParaRPr>
          </a:p>
          <a:p>
            <a:pPr indent="-317500" lvl="0" marL="457200" rtl="0" algn="l">
              <a:lnSpc>
                <a:spcPct val="115000"/>
              </a:lnSpc>
              <a:spcBef>
                <a:spcPts val="0"/>
              </a:spcBef>
              <a:spcAft>
                <a:spcPts val="0"/>
              </a:spcAft>
              <a:buClr>
                <a:schemeClr val="lt1"/>
              </a:buClr>
              <a:buSzPts val="1400"/>
              <a:buChar char="●"/>
            </a:pPr>
            <a:r>
              <a:rPr b="1" lang="en-GB">
                <a:solidFill>
                  <a:schemeClr val="lt1"/>
                </a:solidFill>
              </a:rPr>
              <a:t>Batch size -32</a:t>
            </a:r>
            <a:endParaRPr b="1">
              <a:solidFill>
                <a:schemeClr val="lt1"/>
              </a:solidFill>
            </a:endParaRPr>
          </a:p>
          <a:p>
            <a:pPr indent="-317500" lvl="0" marL="457200" rtl="0" algn="l">
              <a:lnSpc>
                <a:spcPct val="115000"/>
              </a:lnSpc>
              <a:spcBef>
                <a:spcPts val="0"/>
              </a:spcBef>
              <a:spcAft>
                <a:spcPts val="0"/>
              </a:spcAft>
              <a:buClr>
                <a:schemeClr val="lt1"/>
              </a:buClr>
              <a:buSzPts val="1400"/>
              <a:buChar char="●"/>
            </a:pPr>
            <a:r>
              <a:rPr b="1" lang="en-GB">
                <a:solidFill>
                  <a:schemeClr val="lt1"/>
                </a:solidFill>
              </a:rPr>
              <a:t>Callbacks- EarlyStopping,   ReduceLROnPlateau</a:t>
            </a:r>
            <a:endParaRPr b="1">
              <a:solidFill>
                <a:schemeClr val="lt1"/>
              </a:solidFill>
            </a:endParaRPr>
          </a:p>
          <a:p>
            <a:pPr indent="0" lvl="0" marL="457200" rtl="0" algn="l">
              <a:lnSpc>
                <a:spcPct val="115000"/>
              </a:lnSpc>
              <a:spcBef>
                <a:spcPts val="0"/>
              </a:spcBef>
              <a:spcAft>
                <a:spcPts val="0"/>
              </a:spcAft>
              <a:buNone/>
            </a:pPr>
            <a:r>
              <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f7ed0a0bd6_1_3"/>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3200">
                <a:latin typeface="Montserrat"/>
                <a:ea typeface="Montserrat"/>
                <a:cs typeface="Montserrat"/>
                <a:sym typeface="Montserrat"/>
              </a:rPr>
              <a:t>Model Evaluation</a:t>
            </a:r>
            <a:endParaRPr/>
          </a:p>
        </p:txBody>
      </p:sp>
      <p:pic>
        <p:nvPicPr>
          <p:cNvPr id="189" name="Google Shape;189;gf7ed0a0bd6_1_3"/>
          <p:cNvPicPr preferRelativeResize="0"/>
          <p:nvPr/>
        </p:nvPicPr>
        <p:blipFill>
          <a:blip r:embed="rId3">
            <a:alphaModFix/>
          </a:blip>
          <a:stretch>
            <a:fillRect/>
          </a:stretch>
        </p:blipFill>
        <p:spPr>
          <a:xfrm>
            <a:off x="311700" y="1618125"/>
            <a:ext cx="3888205" cy="2859375"/>
          </a:xfrm>
          <a:prstGeom prst="rect">
            <a:avLst/>
          </a:prstGeom>
          <a:noFill/>
          <a:ln>
            <a:noFill/>
          </a:ln>
        </p:spPr>
      </p:pic>
      <p:pic>
        <p:nvPicPr>
          <p:cNvPr id="190" name="Google Shape;190;gf7ed0a0bd6_1_3"/>
          <p:cNvPicPr preferRelativeResize="0"/>
          <p:nvPr/>
        </p:nvPicPr>
        <p:blipFill>
          <a:blip r:embed="rId4">
            <a:alphaModFix/>
          </a:blip>
          <a:stretch>
            <a:fillRect/>
          </a:stretch>
        </p:blipFill>
        <p:spPr>
          <a:xfrm>
            <a:off x="4785782" y="1618125"/>
            <a:ext cx="3948643" cy="2859375"/>
          </a:xfrm>
          <a:prstGeom prst="rect">
            <a:avLst/>
          </a:prstGeom>
          <a:noFill/>
          <a:ln>
            <a:noFill/>
          </a:ln>
        </p:spPr>
      </p:pic>
      <p:sp>
        <p:nvSpPr>
          <p:cNvPr id="191" name="Google Shape;191;gf7ed0a0bd6_1_3"/>
          <p:cNvSpPr txBox="1"/>
          <p:nvPr/>
        </p:nvSpPr>
        <p:spPr>
          <a:xfrm>
            <a:off x="797450" y="996800"/>
            <a:ext cx="3339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rPr>
              <a:t>Categorical </a:t>
            </a:r>
            <a:r>
              <a:rPr b="1" lang="en-GB" sz="1800">
                <a:solidFill>
                  <a:schemeClr val="lt1"/>
                </a:solidFill>
              </a:rPr>
              <a:t>Crossentropy</a:t>
            </a:r>
            <a:r>
              <a:rPr b="1" lang="en-GB" sz="1800">
                <a:solidFill>
                  <a:schemeClr val="lt1"/>
                </a:solidFill>
              </a:rPr>
              <a:t> </a:t>
            </a:r>
            <a:endParaRPr b="1" sz="1800">
              <a:solidFill>
                <a:schemeClr val="lt1"/>
              </a:solidFill>
            </a:endParaRPr>
          </a:p>
        </p:txBody>
      </p:sp>
      <p:sp>
        <p:nvSpPr>
          <p:cNvPr id="192" name="Google Shape;192;gf7ed0a0bd6_1_3"/>
          <p:cNvSpPr txBox="1"/>
          <p:nvPr/>
        </p:nvSpPr>
        <p:spPr>
          <a:xfrm>
            <a:off x="6239975" y="996800"/>
            <a:ext cx="1624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rPr>
              <a:t>Accuracy</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10574993135_0_56"/>
          <p:cNvPicPr preferRelativeResize="0"/>
          <p:nvPr/>
        </p:nvPicPr>
        <p:blipFill>
          <a:blip r:embed="rId3">
            <a:alphaModFix/>
          </a:blip>
          <a:stretch>
            <a:fillRect/>
          </a:stretch>
        </p:blipFill>
        <p:spPr>
          <a:xfrm>
            <a:off x="2143125" y="717025"/>
            <a:ext cx="4819099" cy="4297075"/>
          </a:xfrm>
          <a:prstGeom prst="rect">
            <a:avLst/>
          </a:prstGeom>
          <a:noFill/>
          <a:ln>
            <a:noFill/>
          </a:ln>
        </p:spPr>
      </p:pic>
      <p:sp>
        <p:nvSpPr>
          <p:cNvPr id="198" name="Google Shape;198;g10574993135_0_56"/>
          <p:cNvSpPr txBox="1"/>
          <p:nvPr/>
        </p:nvSpPr>
        <p:spPr>
          <a:xfrm>
            <a:off x="2364150" y="259175"/>
            <a:ext cx="4415700" cy="461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GB" sz="1800">
                <a:solidFill>
                  <a:schemeClr val="lt1"/>
                </a:solidFill>
                <a:latin typeface="Montserrat"/>
                <a:ea typeface="Montserrat"/>
                <a:cs typeface="Montserrat"/>
                <a:sym typeface="Montserrat"/>
              </a:rPr>
              <a:t>Confusion matrix (Heatmap)</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0574993135_0_27"/>
          <p:cNvSpPr txBox="1"/>
          <p:nvPr>
            <p:ph type="title"/>
          </p:nvPr>
        </p:nvSpPr>
        <p:spPr>
          <a:xfrm>
            <a:off x="311700" y="64025"/>
            <a:ext cx="8520600" cy="71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200">
                <a:latin typeface="Montserrat"/>
                <a:ea typeface="Montserrat"/>
                <a:cs typeface="Montserrat"/>
                <a:sym typeface="Montserrat"/>
              </a:rPr>
              <a:t>Real Time Face Emotion Detection </a:t>
            </a:r>
            <a:endParaRPr/>
          </a:p>
        </p:txBody>
      </p:sp>
      <p:pic>
        <p:nvPicPr>
          <p:cNvPr id="204" name="Google Shape;204;g10574993135_0_27"/>
          <p:cNvPicPr preferRelativeResize="0"/>
          <p:nvPr/>
        </p:nvPicPr>
        <p:blipFill rotWithShape="1">
          <a:blip r:embed="rId3">
            <a:alphaModFix/>
          </a:blip>
          <a:srcRect b="0" l="12269" r="4660" t="0"/>
          <a:stretch/>
        </p:blipFill>
        <p:spPr>
          <a:xfrm>
            <a:off x="1772325" y="896475"/>
            <a:ext cx="6011075" cy="399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cfd992688f_1_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200">
                <a:latin typeface="Montserrat"/>
                <a:ea typeface="Montserrat"/>
                <a:cs typeface="Montserrat"/>
                <a:sym typeface="Montserrat"/>
              </a:rPr>
              <a:t>Real Time Face Emotion Detection </a:t>
            </a:r>
            <a:endParaRPr sz="1400"/>
          </a:p>
          <a:p>
            <a:pPr indent="0" lvl="0" marL="0" rtl="0" algn="l">
              <a:spcBef>
                <a:spcPts val="0"/>
              </a:spcBef>
              <a:spcAft>
                <a:spcPts val="0"/>
              </a:spcAft>
              <a:buNone/>
            </a:pPr>
            <a:r>
              <a:t/>
            </a:r>
            <a:endParaRPr/>
          </a:p>
        </p:txBody>
      </p:sp>
      <p:sp>
        <p:nvSpPr>
          <p:cNvPr id="210" name="Google Shape;210;gcfd992688f_1_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gcfd992688f_1_42"/>
          <p:cNvPicPr preferRelativeResize="0"/>
          <p:nvPr/>
        </p:nvPicPr>
        <p:blipFill rotWithShape="1">
          <a:blip r:embed="rId3">
            <a:alphaModFix/>
          </a:blip>
          <a:srcRect b="41371" l="6178" r="64062" t="2653"/>
          <a:stretch/>
        </p:blipFill>
        <p:spPr>
          <a:xfrm>
            <a:off x="2492025" y="1723450"/>
            <a:ext cx="2003549" cy="2274426"/>
          </a:xfrm>
          <a:prstGeom prst="rect">
            <a:avLst/>
          </a:prstGeom>
          <a:noFill/>
          <a:ln>
            <a:noFill/>
          </a:ln>
        </p:spPr>
      </p:pic>
      <p:pic>
        <p:nvPicPr>
          <p:cNvPr id="212" name="Google Shape;212;gcfd992688f_1_42"/>
          <p:cNvPicPr preferRelativeResize="0"/>
          <p:nvPr/>
        </p:nvPicPr>
        <p:blipFill rotWithShape="1">
          <a:blip r:embed="rId4">
            <a:alphaModFix/>
          </a:blip>
          <a:srcRect b="0" l="0" r="4789" t="0"/>
          <a:stretch/>
        </p:blipFill>
        <p:spPr>
          <a:xfrm>
            <a:off x="4864350" y="1723450"/>
            <a:ext cx="1943775" cy="2274425"/>
          </a:xfrm>
          <a:prstGeom prst="rect">
            <a:avLst/>
          </a:prstGeom>
          <a:noFill/>
          <a:ln>
            <a:noFill/>
          </a:ln>
        </p:spPr>
      </p:pic>
      <p:pic>
        <p:nvPicPr>
          <p:cNvPr id="213" name="Google Shape;213;gcfd992688f_1_42"/>
          <p:cNvPicPr preferRelativeResize="0"/>
          <p:nvPr/>
        </p:nvPicPr>
        <p:blipFill>
          <a:blip r:embed="rId5">
            <a:alphaModFix/>
          </a:blip>
          <a:stretch>
            <a:fillRect/>
          </a:stretch>
        </p:blipFill>
        <p:spPr>
          <a:xfrm>
            <a:off x="7354400" y="1685814"/>
            <a:ext cx="1604875" cy="2349700"/>
          </a:xfrm>
          <a:prstGeom prst="rect">
            <a:avLst/>
          </a:prstGeom>
          <a:noFill/>
          <a:ln>
            <a:noFill/>
          </a:ln>
        </p:spPr>
      </p:pic>
      <p:pic>
        <p:nvPicPr>
          <p:cNvPr id="214" name="Google Shape;214;gcfd992688f_1_42"/>
          <p:cNvPicPr preferRelativeResize="0"/>
          <p:nvPr/>
        </p:nvPicPr>
        <p:blipFill rotWithShape="1">
          <a:blip r:embed="rId6">
            <a:alphaModFix/>
          </a:blip>
          <a:srcRect b="41904" l="6070" r="62097" t="2512"/>
          <a:stretch/>
        </p:blipFill>
        <p:spPr>
          <a:xfrm>
            <a:off x="169450" y="1723450"/>
            <a:ext cx="2183002" cy="2274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0574993135_0_35"/>
          <p:cNvSpPr txBox="1"/>
          <p:nvPr>
            <p:ph type="title"/>
          </p:nvPr>
        </p:nvSpPr>
        <p:spPr>
          <a:xfrm>
            <a:off x="311700" y="445025"/>
            <a:ext cx="8520600" cy="6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200">
                <a:latin typeface="Montserrat"/>
                <a:ea typeface="Montserrat"/>
                <a:cs typeface="Montserrat"/>
                <a:sym typeface="Montserrat"/>
              </a:rPr>
              <a:t>Deployment </a:t>
            </a:r>
            <a:endParaRPr b="1" sz="3200">
              <a:latin typeface="Montserrat"/>
              <a:ea typeface="Montserrat"/>
              <a:cs typeface="Montserrat"/>
              <a:sym typeface="Montserrat"/>
            </a:endParaRPr>
          </a:p>
          <a:p>
            <a:pPr indent="0" lvl="0" marL="0" rtl="0" algn="ctr">
              <a:spcBef>
                <a:spcPts val="0"/>
              </a:spcBef>
              <a:spcAft>
                <a:spcPts val="0"/>
              </a:spcAft>
              <a:buNone/>
            </a:pPr>
            <a:r>
              <a:t/>
            </a:r>
            <a:endParaRPr b="1" sz="3200">
              <a:latin typeface="Montserrat"/>
              <a:ea typeface="Montserrat"/>
              <a:cs typeface="Montserrat"/>
              <a:sym typeface="Montserrat"/>
            </a:endParaRPr>
          </a:p>
          <a:p>
            <a:pPr indent="0" lvl="0" marL="0" rtl="0" algn="l">
              <a:spcBef>
                <a:spcPts val="0"/>
              </a:spcBef>
              <a:spcAft>
                <a:spcPts val="0"/>
              </a:spcAft>
              <a:buNone/>
            </a:pPr>
            <a:r>
              <a:t/>
            </a:r>
            <a:endParaRPr/>
          </a:p>
        </p:txBody>
      </p:sp>
      <p:sp>
        <p:nvSpPr>
          <p:cNvPr id="220" name="Google Shape;220;g10574993135_0_35"/>
          <p:cNvSpPr txBox="1"/>
          <p:nvPr>
            <p:ph idx="1" type="body"/>
          </p:nvPr>
        </p:nvSpPr>
        <p:spPr>
          <a:xfrm>
            <a:off x="311700" y="1580475"/>
            <a:ext cx="8520600" cy="22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Streamlit is an open-source python framework for building web apps for</a:t>
            </a:r>
            <a:endParaRPr>
              <a:solidFill>
                <a:schemeClr val="lt1"/>
              </a:solidFill>
            </a:endParaRPr>
          </a:p>
          <a:p>
            <a:pPr indent="0" lvl="0" marL="0" rtl="0" algn="l">
              <a:spcBef>
                <a:spcPts val="0"/>
              </a:spcBef>
              <a:spcAft>
                <a:spcPts val="0"/>
              </a:spcAft>
              <a:buNone/>
            </a:pPr>
            <a:r>
              <a:rPr lang="en-GB">
                <a:solidFill>
                  <a:schemeClr val="lt1"/>
                </a:solidFill>
              </a:rPr>
              <a:t>Machine Learning and Data Science. We can instantly develop web</a:t>
            </a:r>
            <a:endParaRPr>
              <a:solidFill>
                <a:schemeClr val="lt1"/>
              </a:solidFill>
            </a:endParaRPr>
          </a:p>
          <a:p>
            <a:pPr indent="0" lvl="0" marL="0" rtl="0" algn="l">
              <a:spcBef>
                <a:spcPts val="0"/>
              </a:spcBef>
              <a:spcAft>
                <a:spcPts val="0"/>
              </a:spcAft>
              <a:buNone/>
            </a:pPr>
            <a:r>
              <a:rPr lang="en-GB">
                <a:solidFill>
                  <a:schemeClr val="lt1"/>
                </a:solidFill>
              </a:rPr>
              <a:t>apps and deploy them easily using Streamlit. Streamlit allows you to</a:t>
            </a:r>
            <a:endParaRPr>
              <a:solidFill>
                <a:schemeClr val="lt1"/>
              </a:solidFill>
            </a:endParaRPr>
          </a:p>
          <a:p>
            <a:pPr indent="0" lvl="0" marL="0" rtl="0" algn="l">
              <a:spcBef>
                <a:spcPts val="0"/>
              </a:spcBef>
              <a:spcAft>
                <a:spcPts val="0"/>
              </a:spcAft>
              <a:buNone/>
            </a:pPr>
            <a:r>
              <a:rPr lang="en-GB">
                <a:solidFill>
                  <a:schemeClr val="lt1"/>
                </a:solidFill>
              </a:rPr>
              <a:t>write an app the same way you write a python code. Streamlit makes it</a:t>
            </a:r>
            <a:endParaRPr>
              <a:solidFill>
                <a:schemeClr val="lt1"/>
              </a:solidFill>
            </a:endParaRPr>
          </a:p>
          <a:p>
            <a:pPr indent="0" lvl="0" marL="0" rtl="0" algn="l">
              <a:spcBef>
                <a:spcPts val="0"/>
              </a:spcBef>
              <a:spcAft>
                <a:spcPts val="0"/>
              </a:spcAft>
              <a:buNone/>
            </a:pPr>
            <a:r>
              <a:rPr lang="en-GB">
                <a:solidFill>
                  <a:schemeClr val="lt1"/>
                </a:solidFill>
              </a:rPr>
              <a:t>seamless to work on the interactive loop of coding and viewing results</a:t>
            </a:r>
            <a:endParaRPr>
              <a:solidFill>
                <a:schemeClr val="lt1"/>
              </a:solidFill>
            </a:endParaRPr>
          </a:p>
          <a:p>
            <a:pPr indent="0" lvl="0" marL="0" rtl="0" algn="l">
              <a:spcBef>
                <a:spcPts val="0"/>
              </a:spcBef>
              <a:spcAft>
                <a:spcPts val="0"/>
              </a:spcAft>
              <a:buNone/>
            </a:pPr>
            <a:r>
              <a:rPr lang="en-GB">
                <a:solidFill>
                  <a:schemeClr val="lt1"/>
                </a:solidFill>
              </a:rPr>
              <a:t>in the web app.</a:t>
            </a:r>
            <a:endParaRPr>
              <a:solidFill>
                <a:schemeClr val="lt1"/>
              </a:solidFill>
            </a:endParaRPr>
          </a:p>
          <a:p>
            <a:pPr indent="0" lvl="0" marL="0" rtl="0" algn="l">
              <a:spcBef>
                <a:spcPts val="0"/>
              </a:spcBef>
              <a:spcAft>
                <a:spcPts val="0"/>
              </a:spcAft>
              <a:buNone/>
            </a:pPr>
            <a:r>
              <a:t/>
            </a:r>
            <a:endParaRPr/>
          </a:p>
        </p:txBody>
      </p:sp>
      <p:sp>
        <p:nvSpPr>
          <p:cNvPr id="221" name="Google Shape;221;g10574993135_0_35"/>
          <p:cNvSpPr txBox="1"/>
          <p:nvPr/>
        </p:nvSpPr>
        <p:spPr>
          <a:xfrm>
            <a:off x="355975" y="1170475"/>
            <a:ext cx="574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rPr>
              <a:t>Creating Web App Using Streamlit</a:t>
            </a:r>
            <a:endParaRPr/>
          </a:p>
        </p:txBody>
      </p:sp>
      <p:pic>
        <p:nvPicPr>
          <p:cNvPr id="222" name="Google Shape;222;g10574993135_0_35"/>
          <p:cNvPicPr preferRelativeResize="0"/>
          <p:nvPr/>
        </p:nvPicPr>
        <p:blipFill>
          <a:blip r:embed="rId3">
            <a:alphaModFix/>
          </a:blip>
          <a:stretch>
            <a:fillRect/>
          </a:stretch>
        </p:blipFill>
        <p:spPr>
          <a:xfrm>
            <a:off x="3137239" y="3266450"/>
            <a:ext cx="2869525" cy="1372675"/>
          </a:xfrm>
          <a:prstGeom prst="rect">
            <a:avLst/>
          </a:prstGeom>
          <a:noFill/>
          <a:ln>
            <a:noFill/>
          </a:ln>
        </p:spPr>
      </p:pic>
      <p:sp>
        <p:nvSpPr>
          <p:cNvPr id="223" name="Google Shape;223;g10574993135_0_35"/>
          <p:cNvSpPr txBox="1"/>
          <p:nvPr/>
        </p:nvSpPr>
        <p:spPr>
          <a:xfrm>
            <a:off x="355975" y="4684950"/>
            <a:ext cx="574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rgbClr val="3367D6"/>
                </a:solidFill>
                <a:highlight>
                  <a:srgbClr val="FFFFFF"/>
                </a:highlight>
                <a:latin typeface="Roboto"/>
                <a:ea typeface="Roboto"/>
                <a:cs typeface="Roboto"/>
                <a:sym typeface="Roboto"/>
                <a:hlinkClick r:id="rId4">
                  <a:extLst>
                    <a:ext uri="{A12FA001-AC4F-418D-AE19-62706E023703}">
                      <ahyp:hlinkClr val="tx"/>
                    </a:ext>
                  </a:extLst>
                </a:hlinkClick>
              </a:rPr>
              <a:t>https://share.streamlit.io/aaryant31/face_emotion_recognition/main/app.py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3200">
                <a:latin typeface="Montserrat"/>
                <a:ea typeface="Montserrat"/>
                <a:cs typeface="Montserrat"/>
                <a:sym typeface="Montserrat"/>
              </a:rPr>
              <a:t>Content</a:t>
            </a:r>
            <a:endParaRPr b="1" sz="3200">
              <a:latin typeface="Montserrat"/>
              <a:ea typeface="Montserrat"/>
              <a:cs typeface="Montserrat"/>
              <a:sym typeface="Montserrat"/>
            </a:endParaRPr>
          </a:p>
        </p:txBody>
      </p:sp>
      <p:sp>
        <p:nvSpPr>
          <p:cNvPr id="62" name="Google Shape;62;p2"/>
          <p:cNvSpPr txBox="1"/>
          <p:nvPr>
            <p:ph idx="1" type="body"/>
          </p:nvPr>
        </p:nvSpPr>
        <p:spPr>
          <a:xfrm>
            <a:off x="311700" y="1157300"/>
            <a:ext cx="8520600" cy="3612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Introduction</a:t>
            </a:r>
            <a:endParaRPr b="1">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Problem Statement</a:t>
            </a:r>
            <a:endParaRPr b="1">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Data Summary</a:t>
            </a:r>
            <a:endParaRPr b="1">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Approach Overview</a:t>
            </a:r>
            <a:endParaRPr b="1">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Model Overview</a:t>
            </a:r>
            <a:endParaRPr b="1">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Model Evaluation</a:t>
            </a:r>
            <a:endParaRPr b="1">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Real Time Face Emotion Detection</a:t>
            </a:r>
            <a:endParaRPr b="1">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Deployment</a:t>
            </a:r>
            <a:endParaRPr b="1">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Challenges</a:t>
            </a:r>
            <a:endParaRPr b="1">
              <a:solidFill>
                <a:schemeClr val="lt1"/>
              </a:solidFill>
              <a:latin typeface="Montserrat"/>
              <a:ea typeface="Montserrat"/>
              <a:cs typeface="Montserrat"/>
              <a:sym typeface="Montserrat"/>
            </a:endParaRPr>
          </a:p>
          <a:p>
            <a:pPr indent="-342900" lvl="0" marL="457200" rtl="0" algn="l">
              <a:lnSpc>
                <a:spcPct val="115000"/>
              </a:lnSpc>
              <a:spcBef>
                <a:spcPts val="0"/>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Conclusion</a:t>
            </a:r>
            <a:endParaRPr b="1">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2">
                                            <p:txEl>
                                              <p:pRg end="0" st="0"/>
                                            </p:txEl>
                                          </p:spTgt>
                                        </p:tgtEl>
                                        <p:attrNameLst>
                                          <p:attrName>style.visibility</p:attrName>
                                        </p:attrNameLst>
                                      </p:cBhvr>
                                      <p:to>
                                        <p:strVal val="visible"/>
                                      </p:to>
                                    </p:set>
                                    <p:animEffect filter="fade" transition="in">
                                      <p:cBhvr>
                                        <p:cTn dur="1000"/>
                                        <p:tgtEl>
                                          <p:spTgt spid="6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
                                            <p:txEl>
                                              <p:pRg end="1" st="1"/>
                                            </p:txEl>
                                          </p:spTgt>
                                        </p:tgtEl>
                                        <p:attrNameLst>
                                          <p:attrName>style.visibility</p:attrName>
                                        </p:attrNameLst>
                                      </p:cBhvr>
                                      <p:to>
                                        <p:strVal val="visible"/>
                                      </p:to>
                                    </p:set>
                                    <p:animEffect filter="fade" transition="in">
                                      <p:cBhvr>
                                        <p:cTn dur="1000"/>
                                        <p:tgtEl>
                                          <p:spTgt spid="62">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2">
                                            <p:txEl>
                                              <p:pRg end="2" st="2"/>
                                            </p:txEl>
                                          </p:spTgt>
                                        </p:tgtEl>
                                        <p:attrNameLst>
                                          <p:attrName>style.visibility</p:attrName>
                                        </p:attrNameLst>
                                      </p:cBhvr>
                                      <p:to>
                                        <p:strVal val="visible"/>
                                      </p:to>
                                    </p:set>
                                    <p:animEffect filter="fade" transition="in">
                                      <p:cBhvr>
                                        <p:cTn dur="1000"/>
                                        <p:tgtEl>
                                          <p:spTgt spid="62">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2">
                                            <p:txEl>
                                              <p:pRg end="3" st="3"/>
                                            </p:txEl>
                                          </p:spTgt>
                                        </p:tgtEl>
                                        <p:attrNameLst>
                                          <p:attrName>style.visibility</p:attrName>
                                        </p:attrNameLst>
                                      </p:cBhvr>
                                      <p:to>
                                        <p:strVal val="visible"/>
                                      </p:to>
                                    </p:set>
                                    <p:animEffect filter="fade" transition="in">
                                      <p:cBhvr>
                                        <p:cTn dur="1000"/>
                                        <p:tgtEl>
                                          <p:spTgt spid="62">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2">
                                            <p:txEl>
                                              <p:pRg end="4" st="4"/>
                                            </p:txEl>
                                          </p:spTgt>
                                        </p:tgtEl>
                                        <p:attrNameLst>
                                          <p:attrName>style.visibility</p:attrName>
                                        </p:attrNameLst>
                                      </p:cBhvr>
                                      <p:to>
                                        <p:strVal val="visible"/>
                                      </p:to>
                                    </p:set>
                                    <p:animEffect filter="fade" transition="in">
                                      <p:cBhvr>
                                        <p:cTn dur="1000"/>
                                        <p:tgtEl>
                                          <p:spTgt spid="62">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62">
                                            <p:txEl>
                                              <p:pRg end="5" st="5"/>
                                            </p:txEl>
                                          </p:spTgt>
                                        </p:tgtEl>
                                        <p:attrNameLst>
                                          <p:attrName>style.visibility</p:attrName>
                                        </p:attrNameLst>
                                      </p:cBhvr>
                                      <p:to>
                                        <p:strVal val="visible"/>
                                      </p:to>
                                    </p:set>
                                    <p:animEffect filter="fade" transition="in">
                                      <p:cBhvr>
                                        <p:cTn dur="1000"/>
                                        <p:tgtEl>
                                          <p:spTgt spid="62">
                                            <p:txEl>
                                              <p:pRg end="5" st="5"/>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62">
                                            <p:txEl>
                                              <p:pRg end="6" st="6"/>
                                            </p:txEl>
                                          </p:spTgt>
                                        </p:tgtEl>
                                        <p:attrNameLst>
                                          <p:attrName>style.visibility</p:attrName>
                                        </p:attrNameLst>
                                      </p:cBhvr>
                                      <p:to>
                                        <p:strVal val="visible"/>
                                      </p:to>
                                    </p:set>
                                    <p:animEffect filter="fade" transition="in">
                                      <p:cBhvr>
                                        <p:cTn dur="1000"/>
                                        <p:tgtEl>
                                          <p:spTgt spid="62">
                                            <p:txEl>
                                              <p:pRg end="6" st="6"/>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62">
                                            <p:txEl>
                                              <p:pRg end="7" st="7"/>
                                            </p:txEl>
                                          </p:spTgt>
                                        </p:tgtEl>
                                        <p:attrNameLst>
                                          <p:attrName>style.visibility</p:attrName>
                                        </p:attrNameLst>
                                      </p:cBhvr>
                                      <p:to>
                                        <p:strVal val="visible"/>
                                      </p:to>
                                    </p:set>
                                    <p:animEffect filter="fade" transition="in">
                                      <p:cBhvr>
                                        <p:cTn dur="1000"/>
                                        <p:tgtEl>
                                          <p:spTgt spid="62">
                                            <p:txEl>
                                              <p:pRg end="7" st="7"/>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62">
                                            <p:txEl>
                                              <p:pRg end="8" st="8"/>
                                            </p:txEl>
                                          </p:spTgt>
                                        </p:tgtEl>
                                        <p:attrNameLst>
                                          <p:attrName>style.visibility</p:attrName>
                                        </p:attrNameLst>
                                      </p:cBhvr>
                                      <p:to>
                                        <p:strVal val="visible"/>
                                      </p:to>
                                    </p:set>
                                    <p:animEffect filter="fade" transition="in">
                                      <p:cBhvr>
                                        <p:cTn dur="1000"/>
                                        <p:tgtEl>
                                          <p:spTgt spid="62">
                                            <p:txEl>
                                              <p:pRg end="8" st="8"/>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62">
                                            <p:txEl>
                                              <p:pRg end="9" st="9"/>
                                            </p:txEl>
                                          </p:spTgt>
                                        </p:tgtEl>
                                        <p:attrNameLst>
                                          <p:attrName>style.visibility</p:attrName>
                                        </p:attrNameLst>
                                      </p:cBhvr>
                                      <p:to>
                                        <p:strVal val="visible"/>
                                      </p:to>
                                    </p:set>
                                    <p:animEffect filter="fade" transition="in">
                                      <p:cBhvr>
                                        <p:cTn dur="1000"/>
                                        <p:tgtEl>
                                          <p:spTgt spid="6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cfd992688f_1_13"/>
          <p:cNvSpPr txBox="1"/>
          <p:nvPr>
            <p:ph idx="1" type="body"/>
          </p:nvPr>
        </p:nvSpPr>
        <p:spPr>
          <a:xfrm>
            <a:off x="311700" y="1614825"/>
            <a:ext cx="8520600" cy="130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Heroku is a container-based cloud Platform as a Service (PaaS) supporting several programming languages as  Java, Node.js, Scala, Python, PHP, and Go.</a:t>
            </a:r>
            <a:endParaRPr>
              <a:solidFill>
                <a:schemeClr val="lt1"/>
              </a:solidFill>
            </a:endParaRPr>
          </a:p>
          <a:p>
            <a:pPr indent="0" lvl="0" marL="0" rtl="0" algn="l">
              <a:spcBef>
                <a:spcPts val="0"/>
              </a:spcBef>
              <a:spcAft>
                <a:spcPts val="0"/>
              </a:spcAft>
              <a:buNone/>
            </a:pPr>
            <a:r>
              <a:t/>
            </a:r>
            <a:endParaRPr/>
          </a:p>
        </p:txBody>
      </p:sp>
      <p:sp>
        <p:nvSpPr>
          <p:cNvPr id="229" name="Google Shape;229;gcfd992688f_1_13"/>
          <p:cNvSpPr txBox="1"/>
          <p:nvPr>
            <p:ph type="title"/>
          </p:nvPr>
        </p:nvSpPr>
        <p:spPr>
          <a:xfrm>
            <a:off x="311700" y="445025"/>
            <a:ext cx="8520600" cy="68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200">
                <a:latin typeface="Montserrat"/>
                <a:ea typeface="Montserrat"/>
                <a:cs typeface="Montserrat"/>
                <a:sym typeface="Montserrat"/>
              </a:rPr>
              <a:t>Deployment</a:t>
            </a:r>
            <a:endParaRPr/>
          </a:p>
        </p:txBody>
      </p:sp>
      <p:sp>
        <p:nvSpPr>
          <p:cNvPr id="230" name="Google Shape;230;gcfd992688f_1_13"/>
          <p:cNvSpPr txBox="1"/>
          <p:nvPr/>
        </p:nvSpPr>
        <p:spPr>
          <a:xfrm>
            <a:off x="355975" y="1170475"/>
            <a:ext cx="574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rPr>
              <a:t>Deployment in cloud platform</a:t>
            </a:r>
            <a:endParaRPr/>
          </a:p>
        </p:txBody>
      </p:sp>
      <p:pic>
        <p:nvPicPr>
          <p:cNvPr id="231" name="Google Shape;231;gcfd992688f_1_13"/>
          <p:cNvPicPr preferRelativeResize="0"/>
          <p:nvPr/>
        </p:nvPicPr>
        <p:blipFill>
          <a:blip r:embed="rId3">
            <a:alphaModFix/>
          </a:blip>
          <a:stretch>
            <a:fillRect/>
          </a:stretch>
        </p:blipFill>
        <p:spPr>
          <a:xfrm>
            <a:off x="3588474" y="3173149"/>
            <a:ext cx="1565975" cy="1565975"/>
          </a:xfrm>
          <a:prstGeom prst="rect">
            <a:avLst/>
          </a:prstGeom>
          <a:noFill/>
          <a:ln>
            <a:noFill/>
          </a:ln>
        </p:spPr>
      </p:pic>
      <p:sp>
        <p:nvSpPr>
          <p:cNvPr id="232" name="Google Shape;232;gcfd992688f_1_13"/>
          <p:cNvSpPr txBox="1"/>
          <p:nvPr/>
        </p:nvSpPr>
        <p:spPr>
          <a:xfrm>
            <a:off x="448550" y="4739125"/>
            <a:ext cx="574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rgbClr val="3367D6"/>
                </a:solidFill>
                <a:highlight>
                  <a:srgbClr val="FFFFFF"/>
                </a:highlight>
                <a:latin typeface="Roboto"/>
                <a:ea typeface="Roboto"/>
                <a:cs typeface="Roboto"/>
                <a:sym typeface="Roboto"/>
                <a:hlinkClick r:id="rId4">
                  <a:extLst>
                    <a:ext uri="{A12FA001-AC4F-418D-AE19-62706E023703}">
                      <ahyp:hlinkClr val="tx"/>
                    </a:ext>
                  </a:extLst>
                </a:hlinkClick>
              </a:rPr>
              <a:t>https://face-recognition-emotion.herokuapp.com/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3200">
                <a:latin typeface="Montserrat"/>
                <a:ea typeface="Montserrat"/>
                <a:cs typeface="Montserrat"/>
                <a:sym typeface="Montserrat"/>
              </a:rPr>
              <a:t>Challenges</a:t>
            </a:r>
            <a:endParaRPr b="1" sz="3200">
              <a:latin typeface="Montserrat"/>
              <a:ea typeface="Montserrat"/>
              <a:cs typeface="Montserrat"/>
              <a:sym typeface="Montserrat"/>
            </a:endParaRPr>
          </a:p>
        </p:txBody>
      </p:sp>
      <p:sp>
        <p:nvSpPr>
          <p:cNvPr id="238" name="Google Shape;238;p26"/>
          <p:cNvSpPr txBox="1"/>
          <p:nvPr>
            <p:ph idx="1" type="body"/>
          </p:nvPr>
        </p:nvSpPr>
        <p:spPr>
          <a:xfrm>
            <a:off x="311700" y="1409800"/>
            <a:ext cx="4410000" cy="3438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325"/>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Large image dataset to handle </a:t>
            </a:r>
            <a:endParaRPr b="1">
              <a:solidFill>
                <a:schemeClr val="lt1"/>
              </a:solidFill>
              <a:latin typeface="Montserrat"/>
              <a:ea typeface="Montserrat"/>
              <a:cs typeface="Montserrat"/>
              <a:sym typeface="Montserrat"/>
            </a:endParaRPr>
          </a:p>
          <a:p>
            <a:pPr indent="-342900" lvl="0" marL="457200" rtl="0" algn="l">
              <a:lnSpc>
                <a:spcPct val="100000"/>
              </a:lnSpc>
              <a:spcBef>
                <a:spcPts val="325"/>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Connecting Gpu to </a:t>
            </a:r>
            <a:r>
              <a:rPr b="1" lang="en-GB">
                <a:solidFill>
                  <a:schemeClr val="lt1"/>
                </a:solidFill>
                <a:latin typeface="Montserrat"/>
                <a:ea typeface="Montserrat"/>
                <a:cs typeface="Montserrat"/>
                <a:sym typeface="Montserrat"/>
              </a:rPr>
              <a:t>jupyter</a:t>
            </a:r>
            <a:r>
              <a:rPr b="1" lang="en-GB">
                <a:solidFill>
                  <a:schemeClr val="lt1"/>
                </a:solidFill>
                <a:latin typeface="Montserrat"/>
                <a:ea typeface="Montserrat"/>
                <a:cs typeface="Montserrat"/>
                <a:sym typeface="Montserrat"/>
              </a:rPr>
              <a:t> </a:t>
            </a:r>
            <a:endParaRPr b="1">
              <a:solidFill>
                <a:schemeClr val="lt1"/>
              </a:solidFill>
              <a:latin typeface="Montserrat"/>
              <a:ea typeface="Montserrat"/>
              <a:cs typeface="Montserrat"/>
              <a:sym typeface="Montserrat"/>
            </a:endParaRPr>
          </a:p>
          <a:p>
            <a:pPr indent="-342900" lvl="0" marL="457200" rtl="0" algn="l">
              <a:lnSpc>
                <a:spcPct val="100000"/>
              </a:lnSpc>
              <a:spcBef>
                <a:spcPts val="325"/>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Selecting No. of filters and neurons </a:t>
            </a:r>
            <a:endParaRPr b="1">
              <a:solidFill>
                <a:schemeClr val="lt1"/>
              </a:solidFill>
              <a:latin typeface="Montserrat"/>
              <a:ea typeface="Montserrat"/>
              <a:cs typeface="Montserrat"/>
              <a:sym typeface="Montserrat"/>
            </a:endParaRPr>
          </a:p>
          <a:p>
            <a:pPr indent="-342900" lvl="0" marL="457200" rtl="0" algn="l">
              <a:lnSpc>
                <a:spcPct val="100000"/>
              </a:lnSpc>
              <a:spcBef>
                <a:spcPts val="325"/>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Selecting batch size to avoid crashing of the </a:t>
            </a:r>
            <a:r>
              <a:rPr b="1" lang="en-GB">
                <a:solidFill>
                  <a:schemeClr val="lt1"/>
                </a:solidFill>
                <a:latin typeface="Montserrat"/>
                <a:ea typeface="Montserrat"/>
                <a:cs typeface="Montserrat"/>
                <a:sym typeface="Montserrat"/>
              </a:rPr>
              <a:t>system</a:t>
            </a:r>
            <a:r>
              <a:rPr b="1" lang="en-GB">
                <a:solidFill>
                  <a:schemeClr val="lt1"/>
                </a:solidFill>
                <a:latin typeface="Montserrat"/>
                <a:ea typeface="Montserrat"/>
                <a:cs typeface="Montserrat"/>
                <a:sym typeface="Montserrat"/>
              </a:rPr>
              <a:t> </a:t>
            </a:r>
            <a:endParaRPr b="1">
              <a:solidFill>
                <a:schemeClr val="lt1"/>
              </a:solidFill>
              <a:latin typeface="Montserrat"/>
              <a:ea typeface="Montserrat"/>
              <a:cs typeface="Montserrat"/>
              <a:sym typeface="Montserrat"/>
            </a:endParaRPr>
          </a:p>
          <a:p>
            <a:pPr indent="-342900" lvl="0" marL="457200" rtl="0" algn="l">
              <a:lnSpc>
                <a:spcPct val="100000"/>
              </a:lnSpc>
              <a:spcBef>
                <a:spcPts val="325"/>
              </a:spcBef>
              <a:spcAft>
                <a:spcPts val="0"/>
              </a:spcAft>
              <a:buClr>
                <a:schemeClr val="lt1"/>
              </a:buClr>
              <a:buSzPts val="1800"/>
              <a:buFont typeface="Montserrat"/>
              <a:buChar char="●"/>
            </a:pPr>
            <a:r>
              <a:rPr b="1" lang="en-GB">
                <a:solidFill>
                  <a:schemeClr val="lt1"/>
                </a:solidFill>
                <a:latin typeface="Montserrat"/>
                <a:ea typeface="Montserrat"/>
                <a:cs typeface="Montserrat"/>
                <a:sym typeface="Montserrat"/>
              </a:rPr>
              <a:t>Deployment</a:t>
            </a:r>
            <a:endParaRPr b="1">
              <a:solidFill>
                <a:schemeClr val="lt1"/>
              </a:solidFill>
              <a:latin typeface="Montserrat"/>
              <a:ea typeface="Montserrat"/>
              <a:cs typeface="Montserrat"/>
              <a:sym typeface="Montserrat"/>
            </a:endParaRPr>
          </a:p>
        </p:txBody>
      </p:sp>
      <p:pic>
        <p:nvPicPr>
          <p:cNvPr id="239" name="Google Shape;239;p26"/>
          <p:cNvPicPr preferRelativeResize="0"/>
          <p:nvPr/>
        </p:nvPicPr>
        <p:blipFill rotWithShape="1">
          <a:blip r:embed="rId3">
            <a:alphaModFix/>
          </a:blip>
          <a:srcRect b="0" l="0" r="0" t="0"/>
          <a:stretch/>
        </p:blipFill>
        <p:spPr>
          <a:xfrm>
            <a:off x="5408050" y="1563475"/>
            <a:ext cx="3361974" cy="2528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8">
                                            <p:txEl>
                                              <p:pRg end="0" st="0"/>
                                            </p:txEl>
                                          </p:spTgt>
                                        </p:tgtEl>
                                        <p:attrNameLst>
                                          <p:attrName>style.visibility</p:attrName>
                                        </p:attrNameLst>
                                      </p:cBhvr>
                                      <p:to>
                                        <p:strVal val="visible"/>
                                      </p:to>
                                    </p:set>
                                    <p:animEffect filter="fade" transition="in">
                                      <p:cBhvr>
                                        <p:cTn dur="1000"/>
                                        <p:tgtEl>
                                          <p:spTgt spid="238">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8">
                                            <p:txEl>
                                              <p:pRg end="1" st="1"/>
                                            </p:txEl>
                                          </p:spTgt>
                                        </p:tgtEl>
                                        <p:attrNameLst>
                                          <p:attrName>style.visibility</p:attrName>
                                        </p:attrNameLst>
                                      </p:cBhvr>
                                      <p:to>
                                        <p:strVal val="visible"/>
                                      </p:to>
                                    </p:set>
                                    <p:animEffect filter="fade" transition="in">
                                      <p:cBhvr>
                                        <p:cTn dur="1000"/>
                                        <p:tgtEl>
                                          <p:spTgt spid="238">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8">
                                            <p:txEl>
                                              <p:pRg end="2" st="2"/>
                                            </p:txEl>
                                          </p:spTgt>
                                        </p:tgtEl>
                                        <p:attrNameLst>
                                          <p:attrName>style.visibility</p:attrName>
                                        </p:attrNameLst>
                                      </p:cBhvr>
                                      <p:to>
                                        <p:strVal val="visible"/>
                                      </p:to>
                                    </p:set>
                                    <p:animEffect filter="fade" transition="in">
                                      <p:cBhvr>
                                        <p:cTn dur="1000"/>
                                        <p:tgtEl>
                                          <p:spTgt spid="238">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8">
                                            <p:txEl>
                                              <p:pRg end="3" st="3"/>
                                            </p:txEl>
                                          </p:spTgt>
                                        </p:tgtEl>
                                        <p:attrNameLst>
                                          <p:attrName>style.visibility</p:attrName>
                                        </p:attrNameLst>
                                      </p:cBhvr>
                                      <p:to>
                                        <p:strVal val="visible"/>
                                      </p:to>
                                    </p:set>
                                    <p:animEffect filter="fade" transition="in">
                                      <p:cBhvr>
                                        <p:cTn dur="1000"/>
                                        <p:tgtEl>
                                          <p:spTgt spid="238">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38">
                                            <p:txEl>
                                              <p:pRg end="4" st="4"/>
                                            </p:txEl>
                                          </p:spTgt>
                                        </p:tgtEl>
                                        <p:attrNameLst>
                                          <p:attrName>style.visibility</p:attrName>
                                        </p:attrNameLst>
                                      </p:cBhvr>
                                      <p:to>
                                        <p:strVal val="visible"/>
                                      </p:to>
                                    </p:set>
                                    <p:animEffect filter="fade" transition="in">
                                      <p:cBhvr>
                                        <p:cTn dur="1000"/>
                                        <p:tgtEl>
                                          <p:spTgt spid="23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311700" y="5113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3200">
                <a:latin typeface="Montserrat"/>
                <a:ea typeface="Montserrat"/>
                <a:cs typeface="Montserrat"/>
                <a:sym typeface="Montserrat"/>
              </a:rPr>
              <a:t>Conclusion</a:t>
            </a:r>
            <a:endParaRPr b="1" sz="3200">
              <a:latin typeface="Montserrat"/>
              <a:ea typeface="Montserrat"/>
              <a:cs typeface="Montserrat"/>
              <a:sym typeface="Montserrat"/>
            </a:endParaRPr>
          </a:p>
        </p:txBody>
      </p:sp>
      <p:sp>
        <p:nvSpPr>
          <p:cNvPr id="245" name="Google Shape;245;p27"/>
          <p:cNvSpPr txBox="1"/>
          <p:nvPr/>
        </p:nvSpPr>
        <p:spPr>
          <a:xfrm>
            <a:off x="2380875" y="1979050"/>
            <a:ext cx="5786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7"/>
          <p:cNvSpPr txBox="1"/>
          <p:nvPr/>
        </p:nvSpPr>
        <p:spPr>
          <a:xfrm>
            <a:off x="262200" y="1361288"/>
            <a:ext cx="4309800" cy="3263100"/>
          </a:xfrm>
          <a:prstGeom prst="rect">
            <a:avLst/>
          </a:prstGeom>
          <a:noFill/>
          <a:ln>
            <a:noFill/>
          </a:ln>
        </p:spPr>
        <p:txBody>
          <a:bodyPr anchorCtr="0" anchor="t" bIns="91425" lIns="91425" spcFirstLastPara="1" rIns="91425" wrap="square" tIns="91425">
            <a:spAutoFit/>
          </a:bodyPr>
          <a:lstStyle/>
          <a:p>
            <a:pPr indent="-336550" lvl="0" marL="457200" marR="0" rtl="0" algn="just">
              <a:lnSpc>
                <a:spcPct val="100000"/>
              </a:lnSpc>
              <a:spcBef>
                <a:spcPts val="1200"/>
              </a:spcBef>
              <a:spcAft>
                <a:spcPts val="0"/>
              </a:spcAft>
              <a:buSzPts val="1700"/>
              <a:buFont typeface="Times New Roman"/>
              <a:buChar char="●"/>
            </a:pPr>
            <a:r>
              <a:rPr lang="en-GB" sz="1700">
                <a:latin typeface="Times New Roman"/>
                <a:ea typeface="Times New Roman"/>
                <a:cs typeface="Times New Roman"/>
                <a:sym typeface="Times New Roman"/>
              </a:rPr>
              <a:t>The CNN model gave us training accuracy of 71 % and validation accuracy of 66 %.</a:t>
            </a:r>
            <a:endParaRPr sz="1700">
              <a:latin typeface="Times New Roman"/>
              <a:ea typeface="Times New Roman"/>
              <a:cs typeface="Times New Roman"/>
              <a:sym typeface="Times New Roman"/>
            </a:endParaRPr>
          </a:p>
          <a:p>
            <a:pPr indent="-336550" lvl="0" marL="457200" marR="0" rtl="0" algn="just">
              <a:lnSpc>
                <a:spcPct val="100000"/>
              </a:lnSpc>
              <a:spcBef>
                <a:spcPts val="1200"/>
              </a:spcBef>
              <a:spcAft>
                <a:spcPts val="0"/>
              </a:spcAft>
              <a:buSzPts val="1700"/>
              <a:buFont typeface="Times New Roman"/>
              <a:buChar char="●"/>
            </a:pPr>
            <a:r>
              <a:rPr lang="en-GB" sz="1700">
                <a:latin typeface="Times New Roman"/>
                <a:ea typeface="Times New Roman"/>
                <a:cs typeface="Times New Roman"/>
                <a:sym typeface="Times New Roman"/>
              </a:rPr>
              <a:t>A front-end model was successfully created using Streamlit and run on a local webserver.</a:t>
            </a:r>
            <a:endParaRPr sz="1700">
              <a:latin typeface="Times New Roman"/>
              <a:ea typeface="Times New Roman"/>
              <a:cs typeface="Times New Roman"/>
              <a:sym typeface="Times New Roman"/>
            </a:endParaRPr>
          </a:p>
          <a:p>
            <a:pPr indent="-336550" lvl="0" marL="457200" marR="0" rtl="0" algn="just">
              <a:lnSpc>
                <a:spcPct val="100000"/>
              </a:lnSpc>
              <a:spcBef>
                <a:spcPts val="1200"/>
              </a:spcBef>
              <a:spcAft>
                <a:spcPts val="0"/>
              </a:spcAft>
              <a:buSzPts val="1700"/>
              <a:buFont typeface="Times New Roman"/>
              <a:buChar char="●"/>
            </a:pPr>
            <a:r>
              <a:rPr lang="en-GB" sz="1700">
                <a:latin typeface="Times New Roman"/>
                <a:ea typeface="Times New Roman"/>
                <a:cs typeface="Times New Roman"/>
                <a:sym typeface="Times New Roman"/>
              </a:rPr>
              <a:t>Successfully deployed Streamlit web app on Heroku and streamlit share that runs on a web server.</a:t>
            </a:r>
            <a:endParaRPr sz="1700">
              <a:latin typeface="Times New Roman"/>
              <a:ea typeface="Times New Roman"/>
              <a:cs typeface="Times New Roman"/>
              <a:sym typeface="Times New Roman"/>
            </a:endParaRPr>
          </a:p>
          <a:p>
            <a:pPr indent="0" lvl="0" marL="0" marR="0" rtl="0" algn="just">
              <a:lnSpc>
                <a:spcPct val="100000"/>
              </a:lnSpc>
              <a:spcBef>
                <a:spcPts val="1200"/>
              </a:spcBef>
              <a:spcAft>
                <a:spcPts val="0"/>
              </a:spcAft>
              <a:buNone/>
            </a:pPr>
            <a:r>
              <a:t/>
            </a:r>
            <a:endParaRPr sz="1700">
              <a:latin typeface="Times New Roman"/>
              <a:ea typeface="Times New Roman"/>
              <a:cs typeface="Times New Roman"/>
              <a:sym typeface="Times New Roman"/>
            </a:endParaRPr>
          </a:p>
        </p:txBody>
      </p:sp>
      <p:pic>
        <p:nvPicPr>
          <p:cNvPr id="247" name="Google Shape;247;p27"/>
          <p:cNvPicPr preferRelativeResize="0"/>
          <p:nvPr/>
        </p:nvPicPr>
        <p:blipFill rotWithShape="1">
          <a:blip r:embed="rId3">
            <a:alphaModFix/>
          </a:blip>
          <a:srcRect b="0" l="0" r="0" t="0"/>
          <a:stretch/>
        </p:blipFill>
        <p:spPr>
          <a:xfrm>
            <a:off x="5529398" y="1179563"/>
            <a:ext cx="3057149" cy="3057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1000"/>
                                        <p:tgtEl>
                                          <p:spTgt spid="24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Effect filter="fade" transition="in">
                                      <p:cBhvr>
                                        <p:cTn dur="1000"/>
                                        <p:tgtEl>
                                          <p:spTgt spid="246">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animEffect filter="fade" transition="in">
                                      <p:cBhvr>
                                        <p:cTn dur="1000"/>
                                        <p:tgtEl>
                                          <p:spTgt spid="246">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animEffect filter="fade" transition="in">
                                      <p:cBhvr>
                                        <p:cTn dur="1000"/>
                                        <p:tgtEl>
                                          <p:spTgt spid="24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311700" y="21481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4000">
                <a:latin typeface="Montserrat"/>
                <a:ea typeface="Montserrat"/>
                <a:cs typeface="Montserrat"/>
                <a:sym typeface="Montserrat"/>
              </a:rPr>
              <a:t>Thank You</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3"/>
          <p:cNvSpPr txBox="1"/>
          <p:nvPr>
            <p:ph type="title"/>
          </p:nvPr>
        </p:nvSpPr>
        <p:spPr>
          <a:xfrm>
            <a:off x="199750" y="5354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3200">
                <a:latin typeface="Montserrat"/>
                <a:ea typeface="Montserrat"/>
                <a:cs typeface="Montserrat"/>
                <a:sym typeface="Montserrat"/>
              </a:rPr>
              <a:t>Introduction</a:t>
            </a:r>
            <a:endParaRPr/>
          </a:p>
        </p:txBody>
      </p:sp>
      <p:sp>
        <p:nvSpPr>
          <p:cNvPr id="68" name="Google Shape;68;p3"/>
          <p:cNvSpPr txBox="1"/>
          <p:nvPr>
            <p:ph idx="1" type="body"/>
          </p:nvPr>
        </p:nvSpPr>
        <p:spPr>
          <a:xfrm>
            <a:off x="438875" y="1348025"/>
            <a:ext cx="4978800" cy="30942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800"/>
              <a:buNone/>
            </a:pPr>
            <a:r>
              <a:t/>
            </a:r>
            <a:endParaRPr b="1" sz="1900">
              <a:solidFill>
                <a:schemeClr val="lt1"/>
              </a:solidFill>
              <a:latin typeface="Montserrat"/>
              <a:ea typeface="Montserrat"/>
              <a:cs typeface="Montserrat"/>
              <a:sym typeface="Montserrat"/>
            </a:endParaRPr>
          </a:p>
          <a:p>
            <a:pPr indent="0" lvl="0" marL="0" rtl="0" algn="l">
              <a:lnSpc>
                <a:spcPct val="135714"/>
              </a:lnSpc>
              <a:spcBef>
                <a:spcPts val="0"/>
              </a:spcBef>
              <a:spcAft>
                <a:spcPts val="0"/>
              </a:spcAft>
              <a:buSzPts val="1800"/>
              <a:buNone/>
            </a:pPr>
            <a:r>
              <a:rPr b="1" lang="en-GB" sz="1900">
                <a:solidFill>
                  <a:schemeClr val="lt1"/>
                </a:solidFill>
                <a:latin typeface="Montserrat"/>
                <a:ea typeface="Montserrat"/>
                <a:cs typeface="Montserrat"/>
                <a:sym typeface="Montserrat"/>
              </a:rPr>
              <a:t>Face Emotion Recognition </a:t>
            </a:r>
            <a:endParaRPr b="1" sz="1900">
              <a:solidFill>
                <a:schemeClr val="lt1"/>
              </a:solidFill>
              <a:latin typeface="Montserrat"/>
              <a:ea typeface="Montserrat"/>
              <a:cs typeface="Montserrat"/>
              <a:sym typeface="Montserrat"/>
            </a:endParaRPr>
          </a:p>
          <a:p>
            <a:pPr indent="0" lvl="0" marL="0" rtl="0" algn="l">
              <a:lnSpc>
                <a:spcPct val="135714"/>
              </a:lnSpc>
              <a:spcBef>
                <a:spcPts val="0"/>
              </a:spcBef>
              <a:spcAft>
                <a:spcPts val="0"/>
              </a:spcAft>
              <a:buSzPts val="1800"/>
              <a:buNone/>
            </a:pPr>
            <a:r>
              <a:t/>
            </a:r>
            <a:endParaRPr b="1" sz="1900">
              <a:solidFill>
                <a:schemeClr val="lt1"/>
              </a:solidFill>
              <a:latin typeface="Montserrat"/>
              <a:ea typeface="Montserrat"/>
              <a:cs typeface="Montserrat"/>
              <a:sym typeface="Montserrat"/>
            </a:endParaRPr>
          </a:p>
          <a:p>
            <a:pPr indent="0" lvl="0" marL="0" rtl="0" algn="l">
              <a:lnSpc>
                <a:spcPct val="135714"/>
              </a:lnSpc>
              <a:spcBef>
                <a:spcPts val="0"/>
              </a:spcBef>
              <a:spcAft>
                <a:spcPts val="0"/>
              </a:spcAft>
              <a:buSzPts val="1800"/>
              <a:buNone/>
            </a:pPr>
            <a:r>
              <a:rPr b="1" lang="en-GB" sz="1900">
                <a:solidFill>
                  <a:schemeClr val="lt1"/>
                </a:solidFill>
                <a:latin typeface="Montserrat"/>
                <a:ea typeface="Montserrat"/>
                <a:cs typeface="Montserrat"/>
                <a:sym typeface="Montserrat"/>
              </a:rPr>
              <a:t>Importance</a:t>
            </a:r>
            <a:r>
              <a:rPr b="1" lang="en-GB" sz="1900">
                <a:solidFill>
                  <a:schemeClr val="lt1"/>
                </a:solidFill>
                <a:latin typeface="Montserrat"/>
                <a:ea typeface="Montserrat"/>
                <a:cs typeface="Montserrat"/>
                <a:sym typeface="Montserrat"/>
              </a:rPr>
              <a:t> </a:t>
            </a:r>
            <a:endParaRPr b="1" sz="1900">
              <a:solidFill>
                <a:schemeClr val="lt1"/>
              </a:solidFill>
              <a:latin typeface="Montserrat"/>
              <a:ea typeface="Montserrat"/>
              <a:cs typeface="Montserrat"/>
              <a:sym typeface="Montserrat"/>
            </a:endParaRPr>
          </a:p>
          <a:p>
            <a:pPr indent="0" lvl="0" marL="0" rtl="0" algn="l">
              <a:lnSpc>
                <a:spcPct val="135714"/>
              </a:lnSpc>
              <a:spcBef>
                <a:spcPts val="0"/>
              </a:spcBef>
              <a:spcAft>
                <a:spcPts val="0"/>
              </a:spcAft>
              <a:buSzPts val="1800"/>
              <a:buNone/>
            </a:pPr>
            <a:r>
              <a:t/>
            </a:r>
            <a:endParaRPr b="1" sz="1900">
              <a:solidFill>
                <a:schemeClr val="lt1"/>
              </a:solidFill>
              <a:latin typeface="Montserrat"/>
              <a:ea typeface="Montserrat"/>
              <a:cs typeface="Montserrat"/>
              <a:sym typeface="Montserrat"/>
            </a:endParaRPr>
          </a:p>
          <a:p>
            <a:pPr indent="0" lvl="0" marL="0" rtl="0" algn="l">
              <a:lnSpc>
                <a:spcPct val="135714"/>
              </a:lnSpc>
              <a:spcBef>
                <a:spcPts val="0"/>
              </a:spcBef>
              <a:spcAft>
                <a:spcPts val="0"/>
              </a:spcAft>
              <a:buSzPts val="1800"/>
              <a:buNone/>
            </a:pPr>
            <a:r>
              <a:rPr b="1" lang="en-GB" sz="1900">
                <a:solidFill>
                  <a:schemeClr val="lt1"/>
                </a:solidFill>
                <a:latin typeface="Montserrat"/>
                <a:ea typeface="Montserrat"/>
                <a:cs typeface="Montserrat"/>
                <a:sym typeface="Montserrat"/>
              </a:rPr>
              <a:t>Applications</a:t>
            </a:r>
            <a:endParaRPr b="1" sz="1900">
              <a:solidFill>
                <a:schemeClr val="lt1"/>
              </a:solidFill>
              <a:latin typeface="Montserrat"/>
              <a:ea typeface="Montserrat"/>
              <a:cs typeface="Montserrat"/>
              <a:sym typeface="Montserrat"/>
            </a:endParaRPr>
          </a:p>
          <a:p>
            <a:pPr indent="-330200" lvl="0" marL="457200" rtl="0" algn="l">
              <a:lnSpc>
                <a:spcPct val="135714"/>
              </a:lnSpc>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Product Development </a:t>
            </a:r>
            <a:endParaRPr b="1" sz="1600">
              <a:solidFill>
                <a:schemeClr val="lt1"/>
              </a:solidFill>
              <a:latin typeface="Montserrat"/>
              <a:ea typeface="Montserrat"/>
              <a:cs typeface="Montserrat"/>
              <a:sym typeface="Montserrat"/>
            </a:endParaRPr>
          </a:p>
          <a:p>
            <a:pPr indent="-330200" lvl="0" marL="457200" rtl="0" algn="l">
              <a:lnSpc>
                <a:spcPct val="135714"/>
              </a:lnSpc>
              <a:spcBef>
                <a:spcPts val="0"/>
              </a:spcBef>
              <a:spcAft>
                <a:spcPts val="0"/>
              </a:spcAft>
              <a:buClr>
                <a:schemeClr val="lt1"/>
              </a:buClr>
              <a:buSzPts val="1600"/>
              <a:buFont typeface="Montserrat"/>
              <a:buChar char="●"/>
            </a:pPr>
            <a:r>
              <a:rPr b="1" lang="en-GB" sz="1600">
                <a:solidFill>
                  <a:schemeClr val="lt1"/>
                </a:solidFill>
                <a:latin typeface="Montserrat"/>
                <a:ea typeface="Montserrat"/>
                <a:cs typeface="Montserrat"/>
                <a:sym typeface="Montserrat"/>
              </a:rPr>
              <a:t>Video game</a:t>
            </a:r>
            <a:endParaRPr b="1" sz="1600">
              <a:solidFill>
                <a:schemeClr val="lt1"/>
              </a:solidFill>
              <a:latin typeface="Montserrat"/>
              <a:ea typeface="Montserrat"/>
              <a:cs typeface="Montserrat"/>
              <a:sym typeface="Montserrat"/>
            </a:endParaRPr>
          </a:p>
          <a:p>
            <a:pPr indent="0" lvl="0" marL="0" rtl="0" algn="ctr">
              <a:lnSpc>
                <a:spcPct val="135714"/>
              </a:lnSpc>
              <a:spcBef>
                <a:spcPts val="0"/>
              </a:spcBef>
              <a:spcAft>
                <a:spcPts val="0"/>
              </a:spcAft>
              <a:buSzPts val="1800"/>
              <a:buNone/>
            </a:pPr>
            <a:r>
              <a:t/>
            </a:r>
            <a:endParaRPr b="1" sz="2200">
              <a:solidFill>
                <a:schemeClr val="lt1"/>
              </a:solidFill>
              <a:latin typeface="Montserrat"/>
              <a:ea typeface="Montserrat"/>
              <a:cs typeface="Montserrat"/>
              <a:sym typeface="Montserrat"/>
            </a:endParaRPr>
          </a:p>
          <a:p>
            <a:pPr indent="0" lvl="0" marL="0" rtl="0" algn="ctr">
              <a:lnSpc>
                <a:spcPct val="135714"/>
              </a:lnSpc>
              <a:spcBef>
                <a:spcPts val="0"/>
              </a:spcBef>
              <a:spcAft>
                <a:spcPts val="0"/>
              </a:spcAft>
              <a:buSzPts val="1800"/>
              <a:buNone/>
            </a:pPr>
            <a:r>
              <a:t/>
            </a:r>
            <a:endParaRPr b="1" sz="2200">
              <a:solidFill>
                <a:schemeClr val="lt1"/>
              </a:solidFill>
              <a:latin typeface="Montserrat"/>
              <a:ea typeface="Montserrat"/>
              <a:cs typeface="Montserrat"/>
              <a:sym typeface="Montserrat"/>
            </a:endParaRPr>
          </a:p>
          <a:p>
            <a:pPr indent="0" lvl="0" marL="0" rtl="0" algn="ctr">
              <a:lnSpc>
                <a:spcPct val="115000"/>
              </a:lnSpc>
              <a:spcBef>
                <a:spcPts val="0"/>
              </a:spcBef>
              <a:spcAft>
                <a:spcPts val="0"/>
              </a:spcAft>
              <a:buSzPts val="1800"/>
              <a:buNone/>
            </a:pPr>
            <a:r>
              <a:t/>
            </a:r>
            <a:endParaRPr sz="2400"/>
          </a:p>
          <a:p>
            <a:pPr indent="0" lvl="0" marL="0" rtl="0" algn="ctr">
              <a:lnSpc>
                <a:spcPct val="115000"/>
              </a:lnSpc>
              <a:spcBef>
                <a:spcPts val="0"/>
              </a:spcBef>
              <a:spcAft>
                <a:spcPts val="0"/>
              </a:spcAft>
              <a:buSzPts val="1800"/>
              <a:buNone/>
            </a:pPr>
            <a:r>
              <a:t/>
            </a:r>
            <a:endParaRPr sz="1600"/>
          </a:p>
        </p:txBody>
      </p:sp>
      <p:pic>
        <p:nvPicPr>
          <p:cNvPr id="69" name="Google Shape;69;p3"/>
          <p:cNvPicPr preferRelativeResize="0"/>
          <p:nvPr/>
        </p:nvPicPr>
        <p:blipFill>
          <a:blip r:embed="rId3">
            <a:alphaModFix/>
          </a:blip>
          <a:stretch>
            <a:fillRect/>
          </a:stretch>
        </p:blipFill>
        <p:spPr>
          <a:xfrm>
            <a:off x="6270475" y="1274450"/>
            <a:ext cx="2449875" cy="324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8">
                                            <p:txEl>
                                              <p:pRg end="0" st="0"/>
                                            </p:txEl>
                                          </p:spTgt>
                                        </p:tgtEl>
                                        <p:attrNameLst>
                                          <p:attrName>style.visibility</p:attrName>
                                        </p:attrNameLst>
                                      </p:cBhvr>
                                      <p:to>
                                        <p:strVal val="visible"/>
                                      </p:to>
                                    </p:set>
                                    <p:animEffect filter="fade" transition="in">
                                      <p:cBhvr>
                                        <p:cTn dur="1000"/>
                                        <p:tgtEl>
                                          <p:spTgt spid="68">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8">
                                            <p:txEl>
                                              <p:pRg end="1" st="1"/>
                                            </p:txEl>
                                          </p:spTgt>
                                        </p:tgtEl>
                                        <p:attrNameLst>
                                          <p:attrName>style.visibility</p:attrName>
                                        </p:attrNameLst>
                                      </p:cBhvr>
                                      <p:to>
                                        <p:strVal val="visible"/>
                                      </p:to>
                                    </p:set>
                                    <p:animEffect filter="fade" transition="in">
                                      <p:cBhvr>
                                        <p:cTn dur="1000"/>
                                        <p:tgtEl>
                                          <p:spTgt spid="68">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8">
                                            <p:txEl>
                                              <p:pRg end="2" st="2"/>
                                            </p:txEl>
                                          </p:spTgt>
                                        </p:tgtEl>
                                        <p:attrNameLst>
                                          <p:attrName>style.visibility</p:attrName>
                                        </p:attrNameLst>
                                      </p:cBhvr>
                                      <p:to>
                                        <p:strVal val="visible"/>
                                      </p:to>
                                    </p:set>
                                    <p:animEffect filter="fade" transition="in">
                                      <p:cBhvr>
                                        <p:cTn dur="1000"/>
                                        <p:tgtEl>
                                          <p:spTgt spid="68">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8">
                                            <p:txEl>
                                              <p:pRg end="3" st="3"/>
                                            </p:txEl>
                                          </p:spTgt>
                                        </p:tgtEl>
                                        <p:attrNameLst>
                                          <p:attrName>style.visibility</p:attrName>
                                        </p:attrNameLst>
                                      </p:cBhvr>
                                      <p:to>
                                        <p:strVal val="visible"/>
                                      </p:to>
                                    </p:set>
                                    <p:animEffect filter="fade" transition="in">
                                      <p:cBhvr>
                                        <p:cTn dur="1000"/>
                                        <p:tgtEl>
                                          <p:spTgt spid="68">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8">
                                            <p:txEl>
                                              <p:pRg end="4" st="4"/>
                                            </p:txEl>
                                          </p:spTgt>
                                        </p:tgtEl>
                                        <p:attrNameLst>
                                          <p:attrName>style.visibility</p:attrName>
                                        </p:attrNameLst>
                                      </p:cBhvr>
                                      <p:to>
                                        <p:strVal val="visible"/>
                                      </p:to>
                                    </p:set>
                                    <p:animEffect filter="fade" transition="in">
                                      <p:cBhvr>
                                        <p:cTn dur="1000"/>
                                        <p:tgtEl>
                                          <p:spTgt spid="68">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68">
                                            <p:txEl>
                                              <p:pRg end="5" st="5"/>
                                            </p:txEl>
                                          </p:spTgt>
                                        </p:tgtEl>
                                        <p:attrNameLst>
                                          <p:attrName>style.visibility</p:attrName>
                                        </p:attrNameLst>
                                      </p:cBhvr>
                                      <p:to>
                                        <p:strVal val="visible"/>
                                      </p:to>
                                    </p:set>
                                    <p:animEffect filter="fade" transition="in">
                                      <p:cBhvr>
                                        <p:cTn dur="1000"/>
                                        <p:tgtEl>
                                          <p:spTgt spid="68">
                                            <p:txEl>
                                              <p:pRg end="5" st="5"/>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68">
                                            <p:txEl>
                                              <p:pRg end="6" st="6"/>
                                            </p:txEl>
                                          </p:spTgt>
                                        </p:tgtEl>
                                        <p:attrNameLst>
                                          <p:attrName>style.visibility</p:attrName>
                                        </p:attrNameLst>
                                      </p:cBhvr>
                                      <p:to>
                                        <p:strVal val="visible"/>
                                      </p:to>
                                    </p:set>
                                    <p:animEffect filter="fade" transition="in">
                                      <p:cBhvr>
                                        <p:cTn dur="1000"/>
                                        <p:tgtEl>
                                          <p:spTgt spid="68">
                                            <p:txEl>
                                              <p:pRg end="6" st="6"/>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68">
                                            <p:txEl>
                                              <p:pRg end="7" st="7"/>
                                            </p:txEl>
                                          </p:spTgt>
                                        </p:tgtEl>
                                        <p:attrNameLst>
                                          <p:attrName>style.visibility</p:attrName>
                                        </p:attrNameLst>
                                      </p:cBhvr>
                                      <p:to>
                                        <p:strVal val="visible"/>
                                      </p:to>
                                    </p:set>
                                    <p:animEffect filter="fade" transition="in">
                                      <p:cBhvr>
                                        <p:cTn dur="1000"/>
                                        <p:tgtEl>
                                          <p:spTgt spid="68">
                                            <p:txEl>
                                              <p:pRg end="7" st="7"/>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68">
                                            <p:txEl>
                                              <p:pRg end="8" st="8"/>
                                            </p:txEl>
                                          </p:spTgt>
                                        </p:tgtEl>
                                        <p:attrNameLst>
                                          <p:attrName>style.visibility</p:attrName>
                                        </p:attrNameLst>
                                      </p:cBhvr>
                                      <p:to>
                                        <p:strVal val="visible"/>
                                      </p:to>
                                    </p:set>
                                    <p:animEffect filter="fade" transition="in">
                                      <p:cBhvr>
                                        <p:cTn dur="1000"/>
                                        <p:tgtEl>
                                          <p:spTgt spid="68">
                                            <p:txEl>
                                              <p:pRg end="8" st="8"/>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68">
                                            <p:txEl>
                                              <p:pRg end="9" st="9"/>
                                            </p:txEl>
                                          </p:spTgt>
                                        </p:tgtEl>
                                        <p:attrNameLst>
                                          <p:attrName>style.visibility</p:attrName>
                                        </p:attrNameLst>
                                      </p:cBhvr>
                                      <p:to>
                                        <p:strVal val="visible"/>
                                      </p:to>
                                    </p:set>
                                    <p:animEffect filter="fade" transition="in">
                                      <p:cBhvr>
                                        <p:cTn dur="1000"/>
                                        <p:tgtEl>
                                          <p:spTgt spid="68">
                                            <p:txEl>
                                              <p:pRg end="9" st="9"/>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68">
                                            <p:txEl>
                                              <p:pRg end="10" st="10"/>
                                            </p:txEl>
                                          </p:spTgt>
                                        </p:tgtEl>
                                        <p:attrNameLst>
                                          <p:attrName>style.visibility</p:attrName>
                                        </p:attrNameLst>
                                      </p:cBhvr>
                                      <p:to>
                                        <p:strVal val="visible"/>
                                      </p:to>
                                    </p:set>
                                    <p:animEffect filter="fade" transition="in">
                                      <p:cBhvr>
                                        <p:cTn dur="1000"/>
                                        <p:tgtEl>
                                          <p:spTgt spid="68">
                                            <p:txEl>
                                              <p:pRg end="10" st="10"/>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68">
                                            <p:txEl>
                                              <p:pRg end="11" st="11"/>
                                            </p:txEl>
                                          </p:spTgt>
                                        </p:tgtEl>
                                        <p:attrNameLst>
                                          <p:attrName>style.visibility</p:attrName>
                                        </p:attrNameLst>
                                      </p:cBhvr>
                                      <p:to>
                                        <p:strVal val="visible"/>
                                      </p:to>
                                    </p:set>
                                    <p:animEffect filter="fade" transition="in">
                                      <p:cBhvr>
                                        <p:cTn dur="1000"/>
                                        <p:tgtEl>
                                          <p:spTgt spid="68">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type="title"/>
          </p:nvPr>
        </p:nvSpPr>
        <p:spPr>
          <a:xfrm>
            <a:off x="311700" y="4680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3200">
                <a:latin typeface="Montserrat"/>
                <a:ea typeface="Montserrat"/>
                <a:cs typeface="Montserrat"/>
                <a:sym typeface="Montserrat"/>
              </a:rPr>
              <a:t>Problem Statement</a:t>
            </a:r>
            <a:endParaRPr b="1" sz="3200">
              <a:latin typeface="Montserrat"/>
              <a:ea typeface="Montserrat"/>
              <a:cs typeface="Montserrat"/>
              <a:sym typeface="Montserrat"/>
            </a:endParaRPr>
          </a:p>
        </p:txBody>
      </p:sp>
      <p:sp>
        <p:nvSpPr>
          <p:cNvPr id="75" name="Google Shape;75;p4"/>
          <p:cNvSpPr txBox="1"/>
          <p:nvPr>
            <p:ph idx="1" type="body"/>
          </p:nvPr>
        </p:nvSpPr>
        <p:spPr>
          <a:xfrm>
            <a:off x="311700" y="1156300"/>
            <a:ext cx="8520600" cy="3871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1500">
                <a:solidFill>
                  <a:schemeClr val="lt1"/>
                </a:solidFill>
                <a:latin typeface="Montserrat"/>
                <a:ea typeface="Montserrat"/>
                <a:cs typeface="Montserrat"/>
                <a:sym typeface="Montserrat"/>
              </a:rPr>
              <a:t>The Indian education landscape has been undergoing rapid changes for the past 10 years owing to the advancement of web-based learning services, specifically, eLearning platforms.</a:t>
            </a:r>
            <a:endParaRPr b="1" sz="15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b="1" sz="1500">
              <a:solidFill>
                <a:schemeClr val="lt1"/>
              </a:solidFill>
              <a:latin typeface="Montserrat"/>
              <a:ea typeface="Montserrat"/>
              <a:cs typeface="Montserrat"/>
              <a:sym typeface="Montserrat"/>
            </a:endParaRPr>
          </a:p>
          <a:p>
            <a:pPr indent="0" lvl="0" marL="0" rtl="0" algn="just">
              <a:spcBef>
                <a:spcPts val="0"/>
              </a:spcBef>
              <a:spcAft>
                <a:spcPts val="0"/>
              </a:spcAft>
              <a:buNone/>
            </a:pPr>
            <a:r>
              <a:rPr b="1" lang="en-GB" sz="1500">
                <a:solidFill>
                  <a:schemeClr val="lt1"/>
                </a:solidFill>
                <a:latin typeface="Montserrat"/>
                <a:ea typeface="Montserrat"/>
                <a:cs typeface="Montserrat"/>
                <a:sym typeface="Montserrat"/>
              </a:rPr>
              <a:t>In a physical classroom during a lecturing teacher can see the faces and assess the emotion of the class and tune their lecture accordingly, whether he is going fast or slow. He can identify students who need special attention. Digital classrooms are conducted via a </a:t>
            </a:r>
            <a:r>
              <a:rPr b="1" lang="en-GB" sz="1500">
                <a:solidFill>
                  <a:schemeClr val="lt1"/>
                </a:solidFill>
                <a:latin typeface="Montserrat"/>
                <a:ea typeface="Montserrat"/>
                <a:cs typeface="Montserrat"/>
                <a:sym typeface="Montserrat"/>
              </a:rPr>
              <a:t>video telephony</a:t>
            </a:r>
            <a:r>
              <a:rPr b="1" lang="en-GB" sz="1500">
                <a:solidFill>
                  <a:schemeClr val="lt1"/>
                </a:solidFill>
                <a:latin typeface="Montserrat"/>
                <a:ea typeface="Montserrat"/>
                <a:cs typeface="Montserrat"/>
                <a:sym typeface="Montserrat"/>
              </a:rPr>
              <a:t> software program (ex- Zoom) where it’s not possible for medium-scale class (25-50) teacher to see all students and access the mood. Because of this drawback, students are not focusing on content due to a lack of surveillance. While digital platforms have limitations in terms of physical surveillance but it comes with the power of data and machines which can work for you. It data can be analyzed using deep learning algorithms which not only solves the surveillance issue, but it also removes the human bias from the system.</a:t>
            </a:r>
            <a:endParaRPr b="1" sz="19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5"/>
          <p:cNvSpPr txBox="1"/>
          <p:nvPr>
            <p:ph type="title"/>
          </p:nvPr>
        </p:nvSpPr>
        <p:spPr>
          <a:xfrm>
            <a:off x="311700" y="2257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3200">
                <a:latin typeface="Montserrat"/>
                <a:ea typeface="Montserrat"/>
                <a:cs typeface="Montserrat"/>
                <a:sym typeface="Montserrat"/>
              </a:rPr>
              <a:t>Data Summary</a:t>
            </a:r>
            <a:endParaRPr/>
          </a:p>
        </p:txBody>
      </p:sp>
      <p:sp>
        <p:nvSpPr>
          <p:cNvPr id="81" name="Google Shape;81;p5"/>
          <p:cNvSpPr txBox="1"/>
          <p:nvPr>
            <p:ph idx="1" type="body"/>
          </p:nvPr>
        </p:nvSpPr>
        <p:spPr>
          <a:xfrm>
            <a:off x="352375" y="874625"/>
            <a:ext cx="8520600" cy="716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GB" sz="2000">
                <a:solidFill>
                  <a:srgbClr val="000000"/>
                </a:solidFill>
              </a:rPr>
              <a:t>Data Set link</a:t>
            </a:r>
            <a:endParaRPr b="1" sz="2000">
              <a:solidFill>
                <a:srgbClr val="000000"/>
              </a:solidFill>
            </a:endParaRPr>
          </a:p>
          <a:p>
            <a:pPr indent="0" lvl="0" marL="0" rtl="0" algn="just">
              <a:lnSpc>
                <a:spcPct val="100000"/>
              </a:lnSpc>
              <a:spcBef>
                <a:spcPts val="0"/>
              </a:spcBef>
              <a:spcAft>
                <a:spcPts val="0"/>
              </a:spcAft>
              <a:buNone/>
            </a:pPr>
            <a:r>
              <a:rPr b="1" lang="en-GB" sz="1500" u="sng">
                <a:solidFill>
                  <a:schemeClr val="hlink"/>
                </a:solidFill>
                <a:hlinkClick r:id="rId3"/>
              </a:rPr>
              <a:t>https://www.kaggle.com/msambare/fer2013</a:t>
            </a:r>
            <a:endParaRPr b="1" sz="1500">
              <a:solidFill>
                <a:srgbClr val="000000"/>
              </a:solidFill>
            </a:endParaRPr>
          </a:p>
          <a:p>
            <a:pPr indent="0" lvl="0" marL="0" rtl="0" algn="just">
              <a:lnSpc>
                <a:spcPct val="100000"/>
              </a:lnSpc>
              <a:spcBef>
                <a:spcPts val="0"/>
              </a:spcBef>
              <a:spcAft>
                <a:spcPts val="0"/>
              </a:spcAft>
              <a:buNone/>
            </a:pPr>
            <a:r>
              <a:t/>
            </a:r>
            <a:endParaRPr b="1" sz="2000">
              <a:solidFill>
                <a:srgbClr val="000000"/>
              </a:solidFill>
            </a:endParaRPr>
          </a:p>
          <a:p>
            <a:pPr indent="0" lvl="0" marL="0" rtl="0" algn="just">
              <a:lnSpc>
                <a:spcPct val="100000"/>
              </a:lnSpc>
              <a:spcBef>
                <a:spcPts val="0"/>
              </a:spcBef>
              <a:spcAft>
                <a:spcPts val="0"/>
              </a:spcAft>
              <a:buNone/>
            </a:pPr>
            <a:r>
              <a:t/>
            </a:r>
            <a:endParaRPr b="1" sz="2000">
              <a:solidFill>
                <a:srgbClr val="000000"/>
              </a:solidFill>
            </a:endParaRPr>
          </a:p>
          <a:p>
            <a:pPr indent="0" lvl="0" marL="0" rtl="0" algn="just">
              <a:lnSpc>
                <a:spcPct val="100000"/>
              </a:lnSpc>
              <a:spcBef>
                <a:spcPts val="0"/>
              </a:spcBef>
              <a:spcAft>
                <a:spcPts val="0"/>
              </a:spcAft>
              <a:buNone/>
            </a:pPr>
            <a:r>
              <a:t/>
            </a:r>
            <a:endParaRPr b="1" sz="2000">
              <a:solidFill>
                <a:srgbClr val="000000"/>
              </a:solidFill>
            </a:endParaRPr>
          </a:p>
          <a:p>
            <a:pPr indent="0" lvl="0" marL="0" rtl="0" algn="just">
              <a:lnSpc>
                <a:spcPct val="100000"/>
              </a:lnSpc>
              <a:spcBef>
                <a:spcPts val="0"/>
              </a:spcBef>
              <a:spcAft>
                <a:spcPts val="0"/>
              </a:spcAft>
              <a:buNone/>
            </a:pPr>
            <a:r>
              <a:t/>
            </a:r>
            <a:endParaRPr b="1" sz="2000">
              <a:solidFill>
                <a:srgbClr val="000000"/>
              </a:solidFill>
            </a:endParaRPr>
          </a:p>
          <a:p>
            <a:pPr indent="0" lvl="0" marL="0" rtl="0" algn="just">
              <a:lnSpc>
                <a:spcPct val="100000"/>
              </a:lnSpc>
              <a:spcBef>
                <a:spcPts val="0"/>
              </a:spcBef>
              <a:spcAft>
                <a:spcPts val="0"/>
              </a:spcAft>
              <a:buNone/>
            </a:pPr>
            <a:r>
              <a:t/>
            </a:r>
            <a:endParaRPr b="1" sz="2000">
              <a:solidFill>
                <a:srgbClr val="000000"/>
              </a:solidFill>
            </a:endParaRPr>
          </a:p>
          <a:p>
            <a:pPr indent="0" lvl="0" marL="0" rtl="0" algn="just">
              <a:lnSpc>
                <a:spcPct val="100000"/>
              </a:lnSpc>
              <a:spcBef>
                <a:spcPts val="0"/>
              </a:spcBef>
              <a:spcAft>
                <a:spcPts val="0"/>
              </a:spcAft>
              <a:buNone/>
            </a:pPr>
            <a:r>
              <a:t/>
            </a:r>
            <a:endParaRPr b="1" sz="2000">
              <a:solidFill>
                <a:srgbClr val="000000"/>
              </a:solidFill>
            </a:endParaRPr>
          </a:p>
          <a:p>
            <a:pPr indent="0" lvl="0" marL="0" rtl="0" algn="just">
              <a:lnSpc>
                <a:spcPct val="100000"/>
              </a:lnSpc>
              <a:spcBef>
                <a:spcPts val="0"/>
              </a:spcBef>
              <a:spcAft>
                <a:spcPts val="0"/>
              </a:spcAft>
              <a:buNone/>
            </a:pPr>
            <a:r>
              <a:t/>
            </a:r>
            <a:endParaRPr b="1" sz="2000">
              <a:solidFill>
                <a:srgbClr val="000000"/>
              </a:solidFill>
            </a:endParaRPr>
          </a:p>
          <a:p>
            <a:pPr indent="0" lvl="0" marL="0" rtl="0" algn="just">
              <a:lnSpc>
                <a:spcPct val="100000"/>
              </a:lnSpc>
              <a:spcBef>
                <a:spcPts val="0"/>
              </a:spcBef>
              <a:spcAft>
                <a:spcPts val="0"/>
              </a:spcAft>
              <a:buNone/>
            </a:pPr>
            <a:r>
              <a:rPr b="1" lang="en-GB" sz="2000">
                <a:solidFill>
                  <a:srgbClr val="000000"/>
                </a:solidFill>
              </a:rPr>
              <a:t>This dataset contains 35887 grayscale 48x48 </a:t>
            </a:r>
            <a:r>
              <a:rPr b="1" lang="en-GB" sz="2000">
                <a:solidFill>
                  <a:srgbClr val="000000"/>
                </a:solidFill>
              </a:rPr>
              <a:t>pixel</a:t>
            </a:r>
            <a:r>
              <a:rPr b="1" lang="en-GB" sz="2000">
                <a:solidFill>
                  <a:srgbClr val="000000"/>
                </a:solidFill>
              </a:rPr>
              <a:t> face images with seven emotions.</a:t>
            </a:r>
            <a:endParaRPr b="1" sz="1600">
              <a:solidFill>
                <a:srgbClr val="000000"/>
              </a:solidFill>
            </a:endParaRPr>
          </a:p>
          <a:p>
            <a:pPr indent="0" lvl="0" marL="0" rtl="0" algn="just">
              <a:lnSpc>
                <a:spcPct val="100000"/>
              </a:lnSpc>
              <a:spcBef>
                <a:spcPts val="1200"/>
              </a:spcBef>
              <a:spcAft>
                <a:spcPts val="0"/>
              </a:spcAft>
              <a:buSzPts val="1800"/>
              <a:buNone/>
            </a:pPr>
            <a:r>
              <a:t/>
            </a:r>
            <a:endParaRPr sz="1500">
              <a:solidFill>
                <a:srgbClr val="000000"/>
              </a:solidFill>
            </a:endParaRPr>
          </a:p>
          <a:p>
            <a:pPr indent="0" lvl="0" marL="0" rtl="0" algn="just">
              <a:lnSpc>
                <a:spcPct val="100000"/>
              </a:lnSpc>
              <a:spcBef>
                <a:spcPts val="1200"/>
              </a:spcBef>
              <a:spcAft>
                <a:spcPts val="1200"/>
              </a:spcAft>
              <a:buSzPts val="1800"/>
              <a:buNone/>
            </a:pPr>
            <a:r>
              <a:t/>
            </a:r>
            <a:endParaRPr sz="1500">
              <a:solidFill>
                <a:srgbClr val="000000"/>
              </a:solidFill>
            </a:endParaRPr>
          </a:p>
        </p:txBody>
      </p:sp>
      <p:pic>
        <p:nvPicPr>
          <p:cNvPr id="82" name="Google Shape;82;p5"/>
          <p:cNvPicPr preferRelativeResize="0"/>
          <p:nvPr/>
        </p:nvPicPr>
        <p:blipFill>
          <a:blip r:embed="rId4">
            <a:alphaModFix/>
          </a:blip>
          <a:stretch>
            <a:fillRect/>
          </a:stretch>
        </p:blipFill>
        <p:spPr>
          <a:xfrm>
            <a:off x="212900" y="1840525"/>
            <a:ext cx="8839201" cy="15499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cfd992688f_1_3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2800"/>
              <a:buFont typeface="Arial"/>
              <a:buNone/>
            </a:pPr>
            <a:r>
              <a:rPr b="1" lang="en-GB" sz="3200">
                <a:latin typeface="Montserrat"/>
                <a:ea typeface="Montserrat"/>
                <a:cs typeface="Montserrat"/>
                <a:sym typeface="Montserrat"/>
              </a:rPr>
              <a:t>Data Summary</a:t>
            </a:r>
            <a:endParaRPr/>
          </a:p>
        </p:txBody>
      </p:sp>
      <p:graphicFrame>
        <p:nvGraphicFramePr>
          <p:cNvPr id="88" name="Google Shape;88;gcfd992688f_1_33"/>
          <p:cNvGraphicFramePr/>
          <p:nvPr/>
        </p:nvGraphicFramePr>
        <p:xfrm>
          <a:off x="1825975" y="1371710"/>
          <a:ext cx="3000000" cy="3000000"/>
        </p:xfrm>
        <a:graphic>
          <a:graphicData uri="http://schemas.openxmlformats.org/drawingml/2006/table">
            <a:tbl>
              <a:tblPr>
                <a:noFill/>
                <a:tableStyleId>{8BD05335-A165-488B-968E-1AB969959493}</a:tableStyleId>
              </a:tblPr>
              <a:tblGrid>
                <a:gridCol w="593150"/>
                <a:gridCol w="1157725"/>
                <a:gridCol w="1922100"/>
                <a:gridCol w="2035025"/>
              </a:tblGrid>
              <a:tr h="252300">
                <a:tc>
                  <a:txBody>
                    <a:bodyPr/>
                    <a:lstStyle/>
                    <a:p>
                      <a:pPr indent="0" lvl="0" marL="0" rtl="0" algn="ctr">
                        <a:lnSpc>
                          <a:spcPct val="100000"/>
                        </a:lnSpc>
                        <a:spcBef>
                          <a:spcPts val="0"/>
                        </a:spcBef>
                        <a:spcAft>
                          <a:spcPts val="0"/>
                        </a:spcAft>
                        <a:buNone/>
                      </a:pPr>
                      <a:r>
                        <a:rPr lang="en-GB"/>
                        <a:t>Label</a:t>
                      </a:r>
                      <a:endParaRPr/>
                    </a:p>
                  </a:txBody>
                  <a:tcPr marT="91425" marB="91425" marR="91425" marL="91425"/>
                </a:tc>
                <a:tc>
                  <a:txBody>
                    <a:bodyPr/>
                    <a:lstStyle/>
                    <a:p>
                      <a:pPr indent="0" lvl="0" marL="0" rtl="0" algn="ctr">
                        <a:lnSpc>
                          <a:spcPct val="100000"/>
                        </a:lnSpc>
                        <a:spcBef>
                          <a:spcPts val="0"/>
                        </a:spcBef>
                        <a:spcAft>
                          <a:spcPts val="0"/>
                        </a:spcAft>
                        <a:buNone/>
                      </a:pPr>
                      <a:r>
                        <a:rPr lang="en-GB"/>
                        <a:t>Emotion</a:t>
                      </a:r>
                      <a:endParaRPr/>
                    </a:p>
                  </a:txBody>
                  <a:tcPr marT="91425" marB="91425" marR="91425" marL="91425"/>
                </a:tc>
                <a:tc>
                  <a:txBody>
                    <a:bodyPr/>
                    <a:lstStyle/>
                    <a:p>
                      <a:pPr indent="0" lvl="0" marL="0" rtl="0" algn="ctr">
                        <a:lnSpc>
                          <a:spcPct val="100000"/>
                        </a:lnSpc>
                        <a:spcBef>
                          <a:spcPts val="0"/>
                        </a:spcBef>
                        <a:spcAft>
                          <a:spcPts val="0"/>
                        </a:spcAft>
                        <a:buNone/>
                      </a:pPr>
                      <a:r>
                        <a:rPr lang="en-GB"/>
                        <a:t>No. of images for Training</a:t>
                      </a:r>
                      <a:endParaRPr/>
                    </a:p>
                  </a:txBody>
                  <a:tcPr marT="91425" marB="91425" marR="91425" marL="91425"/>
                </a:tc>
                <a:tc>
                  <a:txBody>
                    <a:bodyPr/>
                    <a:lstStyle/>
                    <a:p>
                      <a:pPr indent="0" lvl="0" marL="0" rtl="0" algn="ctr">
                        <a:lnSpc>
                          <a:spcPct val="100000"/>
                        </a:lnSpc>
                        <a:spcBef>
                          <a:spcPts val="0"/>
                        </a:spcBef>
                        <a:spcAft>
                          <a:spcPts val="0"/>
                        </a:spcAft>
                        <a:buNone/>
                      </a:pPr>
                      <a:r>
                        <a:rPr lang="en-GB"/>
                        <a:t>No. of images for Testing</a:t>
                      </a:r>
                      <a:endParaRPr/>
                    </a:p>
                  </a:txBody>
                  <a:tcPr marT="91425" marB="91425" marR="91425" marL="91425"/>
                </a:tc>
              </a:tr>
              <a:tr h="252300">
                <a:tc>
                  <a:txBody>
                    <a:bodyPr/>
                    <a:lstStyle/>
                    <a:p>
                      <a:pPr indent="0" lvl="0" marL="0" rtl="0" algn="ctr">
                        <a:lnSpc>
                          <a:spcPct val="100000"/>
                        </a:lnSpc>
                        <a:spcBef>
                          <a:spcPts val="0"/>
                        </a:spcBef>
                        <a:spcAft>
                          <a:spcPts val="0"/>
                        </a:spcAft>
                        <a:buNone/>
                      </a:pPr>
                      <a:r>
                        <a:rPr lang="en-GB"/>
                        <a:t>0</a:t>
                      </a:r>
                      <a:endParaRPr/>
                    </a:p>
                  </a:txBody>
                  <a:tcPr marT="91425" marB="91425" marR="91425" marL="91425"/>
                </a:tc>
                <a:tc>
                  <a:txBody>
                    <a:bodyPr/>
                    <a:lstStyle/>
                    <a:p>
                      <a:pPr indent="0" lvl="0" marL="0" rtl="0" algn="ctr">
                        <a:lnSpc>
                          <a:spcPct val="100000"/>
                        </a:lnSpc>
                        <a:spcBef>
                          <a:spcPts val="0"/>
                        </a:spcBef>
                        <a:spcAft>
                          <a:spcPts val="0"/>
                        </a:spcAft>
                        <a:buNone/>
                      </a:pPr>
                      <a:r>
                        <a:rPr lang="en-GB"/>
                        <a:t>Angry</a:t>
                      </a:r>
                      <a:endParaRPr/>
                    </a:p>
                  </a:txBody>
                  <a:tcPr marT="91425" marB="91425" marR="91425" marL="91425"/>
                </a:tc>
                <a:tc>
                  <a:txBody>
                    <a:bodyPr/>
                    <a:lstStyle/>
                    <a:p>
                      <a:pPr indent="0" lvl="0" marL="0" rtl="0" algn="ctr">
                        <a:lnSpc>
                          <a:spcPct val="100000"/>
                        </a:lnSpc>
                        <a:spcBef>
                          <a:spcPts val="0"/>
                        </a:spcBef>
                        <a:spcAft>
                          <a:spcPts val="0"/>
                        </a:spcAft>
                        <a:buNone/>
                      </a:pPr>
                      <a:r>
                        <a:rPr lang="en-GB"/>
                        <a:t>3995</a:t>
                      </a:r>
                      <a:endParaRPr/>
                    </a:p>
                  </a:txBody>
                  <a:tcPr marT="91425" marB="91425" marR="91425" marL="91425"/>
                </a:tc>
                <a:tc>
                  <a:txBody>
                    <a:bodyPr/>
                    <a:lstStyle/>
                    <a:p>
                      <a:pPr indent="0" lvl="0" marL="0" rtl="0" algn="ctr">
                        <a:lnSpc>
                          <a:spcPct val="100000"/>
                        </a:lnSpc>
                        <a:spcBef>
                          <a:spcPts val="0"/>
                        </a:spcBef>
                        <a:spcAft>
                          <a:spcPts val="0"/>
                        </a:spcAft>
                        <a:buNone/>
                      </a:pPr>
                      <a:r>
                        <a:rPr lang="en-GB"/>
                        <a:t>958</a:t>
                      </a:r>
                      <a:endParaRPr/>
                    </a:p>
                  </a:txBody>
                  <a:tcPr marT="91425" marB="91425" marR="91425" marL="91425"/>
                </a:tc>
              </a:tr>
              <a:tr h="252300">
                <a:tc>
                  <a:txBody>
                    <a:bodyPr/>
                    <a:lstStyle/>
                    <a:p>
                      <a:pPr indent="0" lvl="0" marL="0" rtl="0" algn="ctr">
                        <a:lnSpc>
                          <a:spcPct val="100000"/>
                        </a:lnSpc>
                        <a:spcBef>
                          <a:spcPts val="0"/>
                        </a:spcBef>
                        <a:spcAft>
                          <a:spcPts val="0"/>
                        </a:spcAft>
                        <a:buNone/>
                      </a:pPr>
                      <a:r>
                        <a:rPr lang="en-GB"/>
                        <a:t>1</a:t>
                      </a:r>
                      <a:endParaRPr/>
                    </a:p>
                  </a:txBody>
                  <a:tcPr marT="91425" marB="91425" marR="91425" marL="91425"/>
                </a:tc>
                <a:tc>
                  <a:txBody>
                    <a:bodyPr/>
                    <a:lstStyle/>
                    <a:p>
                      <a:pPr indent="0" lvl="0" marL="0" rtl="0" algn="ctr">
                        <a:lnSpc>
                          <a:spcPct val="100000"/>
                        </a:lnSpc>
                        <a:spcBef>
                          <a:spcPts val="0"/>
                        </a:spcBef>
                        <a:spcAft>
                          <a:spcPts val="0"/>
                        </a:spcAft>
                        <a:buNone/>
                      </a:pPr>
                      <a:r>
                        <a:rPr lang="en-GB"/>
                        <a:t>Disgust</a:t>
                      </a:r>
                      <a:endParaRPr/>
                    </a:p>
                  </a:txBody>
                  <a:tcPr marT="91425" marB="91425" marR="91425" marL="91425"/>
                </a:tc>
                <a:tc>
                  <a:txBody>
                    <a:bodyPr/>
                    <a:lstStyle/>
                    <a:p>
                      <a:pPr indent="0" lvl="0" marL="0" rtl="0" algn="ctr">
                        <a:lnSpc>
                          <a:spcPct val="100000"/>
                        </a:lnSpc>
                        <a:spcBef>
                          <a:spcPts val="0"/>
                        </a:spcBef>
                        <a:spcAft>
                          <a:spcPts val="0"/>
                        </a:spcAft>
                        <a:buNone/>
                      </a:pPr>
                      <a:r>
                        <a:rPr lang="en-GB"/>
                        <a:t>436</a:t>
                      </a:r>
                      <a:endParaRPr/>
                    </a:p>
                  </a:txBody>
                  <a:tcPr marT="91425" marB="91425" marR="91425" marL="91425"/>
                </a:tc>
                <a:tc>
                  <a:txBody>
                    <a:bodyPr/>
                    <a:lstStyle/>
                    <a:p>
                      <a:pPr indent="0" lvl="0" marL="0" rtl="0" algn="ctr">
                        <a:lnSpc>
                          <a:spcPct val="100000"/>
                        </a:lnSpc>
                        <a:spcBef>
                          <a:spcPts val="0"/>
                        </a:spcBef>
                        <a:spcAft>
                          <a:spcPts val="0"/>
                        </a:spcAft>
                        <a:buNone/>
                      </a:pPr>
                      <a:r>
                        <a:rPr lang="en-GB"/>
                        <a:t>111</a:t>
                      </a:r>
                      <a:endParaRPr/>
                    </a:p>
                  </a:txBody>
                  <a:tcPr marT="91425" marB="91425" marR="91425" marL="91425"/>
                </a:tc>
              </a:tr>
              <a:tr h="252300">
                <a:tc>
                  <a:txBody>
                    <a:bodyPr/>
                    <a:lstStyle/>
                    <a:p>
                      <a:pPr indent="0" lvl="0" marL="0" rtl="0" algn="ctr">
                        <a:lnSpc>
                          <a:spcPct val="100000"/>
                        </a:lnSpc>
                        <a:spcBef>
                          <a:spcPts val="0"/>
                        </a:spcBef>
                        <a:spcAft>
                          <a:spcPts val="0"/>
                        </a:spcAft>
                        <a:buNone/>
                      </a:pPr>
                      <a:r>
                        <a:rPr lang="en-GB"/>
                        <a:t>2</a:t>
                      </a:r>
                      <a:endParaRPr/>
                    </a:p>
                  </a:txBody>
                  <a:tcPr marT="91425" marB="91425" marR="91425" marL="91425"/>
                </a:tc>
                <a:tc>
                  <a:txBody>
                    <a:bodyPr/>
                    <a:lstStyle/>
                    <a:p>
                      <a:pPr indent="0" lvl="0" marL="0" rtl="0" algn="ctr">
                        <a:lnSpc>
                          <a:spcPct val="100000"/>
                        </a:lnSpc>
                        <a:spcBef>
                          <a:spcPts val="0"/>
                        </a:spcBef>
                        <a:spcAft>
                          <a:spcPts val="0"/>
                        </a:spcAft>
                        <a:buNone/>
                      </a:pPr>
                      <a:r>
                        <a:rPr lang="en-GB"/>
                        <a:t>Fear</a:t>
                      </a:r>
                      <a:endParaRPr/>
                    </a:p>
                  </a:txBody>
                  <a:tcPr marT="91425" marB="91425" marR="91425" marL="91425"/>
                </a:tc>
                <a:tc>
                  <a:txBody>
                    <a:bodyPr/>
                    <a:lstStyle/>
                    <a:p>
                      <a:pPr indent="0" lvl="0" marL="0" rtl="0" algn="ctr">
                        <a:lnSpc>
                          <a:spcPct val="100000"/>
                        </a:lnSpc>
                        <a:spcBef>
                          <a:spcPts val="0"/>
                        </a:spcBef>
                        <a:spcAft>
                          <a:spcPts val="0"/>
                        </a:spcAft>
                        <a:buNone/>
                      </a:pPr>
                      <a:r>
                        <a:rPr lang="en-GB"/>
                        <a:t>4097</a:t>
                      </a:r>
                      <a:endParaRPr/>
                    </a:p>
                  </a:txBody>
                  <a:tcPr marT="91425" marB="91425" marR="91425" marL="91425"/>
                </a:tc>
                <a:tc>
                  <a:txBody>
                    <a:bodyPr/>
                    <a:lstStyle/>
                    <a:p>
                      <a:pPr indent="0" lvl="0" marL="0" rtl="0" algn="ctr">
                        <a:lnSpc>
                          <a:spcPct val="100000"/>
                        </a:lnSpc>
                        <a:spcBef>
                          <a:spcPts val="0"/>
                        </a:spcBef>
                        <a:spcAft>
                          <a:spcPts val="0"/>
                        </a:spcAft>
                        <a:buNone/>
                      </a:pPr>
                      <a:r>
                        <a:rPr lang="en-GB"/>
                        <a:t>1024</a:t>
                      </a:r>
                      <a:endParaRPr/>
                    </a:p>
                  </a:txBody>
                  <a:tcPr marT="91425" marB="91425" marR="91425" marL="91425"/>
                </a:tc>
              </a:tr>
              <a:tr h="252300">
                <a:tc>
                  <a:txBody>
                    <a:bodyPr/>
                    <a:lstStyle/>
                    <a:p>
                      <a:pPr indent="0" lvl="0" marL="0" rtl="0" algn="ctr">
                        <a:lnSpc>
                          <a:spcPct val="100000"/>
                        </a:lnSpc>
                        <a:spcBef>
                          <a:spcPts val="0"/>
                        </a:spcBef>
                        <a:spcAft>
                          <a:spcPts val="0"/>
                        </a:spcAft>
                        <a:buNone/>
                      </a:pPr>
                      <a:r>
                        <a:rPr lang="en-GB"/>
                        <a:t>3</a:t>
                      </a:r>
                      <a:endParaRPr/>
                    </a:p>
                  </a:txBody>
                  <a:tcPr marT="91425" marB="91425" marR="91425" marL="91425"/>
                </a:tc>
                <a:tc>
                  <a:txBody>
                    <a:bodyPr/>
                    <a:lstStyle/>
                    <a:p>
                      <a:pPr indent="0" lvl="0" marL="0" rtl="0" algn="ctr">
                        <a:lnSpc>
                          <a:spcPct val="100000"/>
                        </a:lnSpc>
                        <a:spcBef>
                          <a:spcPts val="0"/>
                        </a:spcBef>
                        <a:spcAft>
                          <a:spcPts val="0"/>
                        </a:spcAft>
                        <a:buNone/>
                      </a:pPr>
                      <a:r>
                        <a:rPr lang="en-GB"/>
                        <a:t>Happy</a:t>
                      </a:r>
                      <a:endParaRPr/>
                    </a:p>
                  </a:txBody>
                  <a:tcPr marT="91425" marB="91425" marR="91425" marL="91425"/>
                </a:tc>
                <a:tc>
                  <a:txBody>
                    <a:bodyPr/>
                    <a:lstStyle/>
                    <a:p>
                      <a:pPr indent="0" lvl="0" marL="0" rtl="0" algn="ctr">
                        <a:lnSpc>
                          <a:spcPct val="100000"/>
                        </a:lnSpc>
                        <a:spcBef>
                          <a:spcPts val="0"/>
                        </a:spcBef>
                        <a:spcAft>
                          <a:spcPts val="0"/>
                        </a:spcAft>
                        <a:buNone/>
                      </a:pPr>
                      <a:r>
                        <a:rPr lang="en-GB"/>
                        <a:t>7215</a:t>
                      </a:r>
                      <a:endParaRPr/>
                    </a:p>
                  </a:txBody>
                  <a:tcPr marT="91425" marB="91425" marR="91425" marL="91425"/>
                </a:tc>
                <a:tc>
                  <a:txBody>
                    <a:bodyPr/>
                    <a:lstStyle/>
                    <a:p>
                      <a:pPr indent="0" lvl="0" marL="0" rtl="0" algn="ctr">
                        <a:lnSpc>
                          <a:spcPct val="100000"/>
                        </a:lnSpc>
                        <a:spcBef>
                          <a:spcPts val="0"/>
                        </a:spcBef>
                        <a:spcAft>
                          <a:spcPts val="0"/>
                        </a:spcAft>
                        <a:buNone/>
                      </a:pPr>
                      <a:r>
                        <a:rPr lang="en-GB"/>
                        <a:t>1774</a:t>
                      </a:r>
                      <a:endParaRPr/>
                    </a:p>
                  </a:txBody>
                  <a:tcPr marT="91425" marB="91425" marR="91425" marL="91425"/>
                </a:tc>
              </a:tr>
              <a:tr h="252300">
                <a:tc>
                  <a:txBody>
                    <a:bodyPr/>
                    <a:lstStyle/>
                    <a:p>
                      <a:pPr indent="0" lvl="0" marL="0" rtl="0" algn="ctr">
                        <a:lnSpc>
                          <a:spcPct val="100000"/>
                        </a:lnSpc>
                        <a:spcBef>
                          <a:spcPts val="0"/>
                        </a:spcBef>
                        <a:spcAft>
                          <a:spcPts val="0"/>
                        </a:spcAft>
                        <a:buNone/>
                      </a:pPr>
                      <a:r>
                        <a:rPr lang="en-GB"/>
                        <a:t>4</a:t>
                      </a:r>
                      <a:endParaRPr/>
                    </a:p>
                  </a:txBody>
                  <a:tcPr marT="91425" marB="91425" marR="91425" marL="91425"/>
                </a:tc>
                <a:tc>
                  <a:txBody>
                    <a:bodyPr/>
                    <a:lstStyle/>
                    <a:p>
                      <a:pPr indent="0" lvl="0" marL="0" rtl="0" algn="ctr">
                        <a:lnSpc>
                          <a:spcPct val="100000"/>
                        </a:lnSpc>
                        <a:spcBef>
                          <a:spcPts val="0"/>
                        </a:spcBef>
                        <a:spcAft>
                          <a:spcPts val="0"/>
                        </a:spcAft>
                        <a:buNone/>
                      </a:pPr>
                      <a:r>
                        <a:rPr lang="en-GB"/>
                        <a:t>Sad</a:t>
                      </a:r>
                      <a:endParaRPr/>
                    </a:p>
                  </a:txBody>
                  <a:tcPr marT="91425" marB="91425" marR="91425" marL="91425"/>
                </a:tc>
                <a:tc>
                  <a:txBody>
                    <a:bodyPr/>
                    <a:lstStyle/>
                    <a:p>
                      <a:pPr indent="0" lvl="0" marL="0" rtl="0" algn="ctr">
                        <a:lnSpc>
                          <a:spcPct val="100000"/>
                        </a:lnSpc>
                        <a:spcBef>
                          <a:spcPts val="0"/>
                        </a:spcBef>
                        <a:spcAft>
                          <a:spcPts val="0"/>
                        </a:spcAft>
                        <a:buNone/>
                      </a:pPr>
                      <a:r>
                        <a:rPr lang="en-GB"/>
                        <a:t>4830</a:t>
                      </a:r>
                      <a:endParaRPr/>
                    </a:p>
                  </a:txBody>
                  <a:tcPr marT="91425" marB="91425" marR="91425" marL="91425"/>
                </a:tc>
                <a:tc>
                  <a:txBody>
                    <a:bodyPr/>
                    <a:lstStyle/>
                    <a:p>
                      <a:pPr indent="0" lvl="0" marL="0" rtl="0" algn="ctr">
                        <a:lnSpc>
                          <a:spcPct val="100000"/>
                        </a:lnSpc>
                        <a:spcBef>
                          <a:spcPts val="0"/>
                        </a:spcBef>
                        <a:spcAft>
                          <a:spcPts val="0"/>
                        </a:spcAft>
                        <a:buNone/>
                      </a:pPr>
                      <a:r>
                        <a:rPr lang="en-GB"/>
                        <a:t>1247</a:t>
                      </a:r>
                      <a:endParaRPr/>
                    </a:p>
                  </a:txBody>
                  <a:tcPr marT="91425" marB="91425" marR="91425" marL="91425"/>
                </a:tc>
              </a:tr>
              <a:tr h="252300">
                <a:tc>
                  <a:txBody>
                    <a:bodyPr/>
                    <a:lstStyle/>
                    <a:p>
                      <a:pPr indent="0" lvl="0" marL="0" rtl="0" algn="ctr">
                        <a:lnSpc>
                          <a:spcPct val="100000"/>
                        </a:lnSpc>
                        <a:spcBef>
                          <a:spcPts val="0"/>
                        </a:spcBef>
                        <a:spcAft>
                          <a:spcPts val="0"/>
                        </a:spcAft>
                        <a:buNone/>
                      </a:pPr>
                      <a:r>
                        <a:rPr lang="en-GB"/>
                        <a:t>5</a:t>
                      </a:r>
                      <a:endParaRPr/>
                    </a:p>
                  </a:txBody>
                  <a:tcPr marT="91425" marB="91425" marR="91425" marL="91425"/>
                </a:tc>
                <a:tc>
                  <a:txBody>
                    <a:bodyPr/>
                    <a:lstStyle/>
                    <a:p>
                      <a:pPr indent="0" lvl="0" marL="0" rtl="0" algn="ctr">
                        <a:lnSpc>
                          <a:spcPct val="100000"/>
                        </a:lnSpc>
                        <a:spcBef>
                          <a:spcPts val="0"/>
                        </a:spcBef>
                        <a:spcAft>
                          <a:spcPts val="0"/>
                        </a:spcAft>
                        <a:buNone/>
                      </a:pPr>
                      <a:r>
                        <a:rPr lang="en-GB"/>
                        <a:t>Surprised</a:t>
                      </a:r>
                      <a:endParaRPr/>
                    </a:p>
                  </a:txBody>
                  <a:tcPr marT="91425" marB="91425" marR="91425" marL="91425"/>
                </a:tc>
                <a:tc>
                  <a:txBody>
                    <a:bodyPr/>
                    <a:lstStyle/>
                    <a:p>
                      <a:pPr indent="0" lvl="0" marL="0" rtl="0" algn="ctr">
                        <a:lnSpc>
                          <a:spcPct val="100000"/>
                        </a:lnSpc>
                        <a:spcBef>
                          <a:spcPts val="0"/>
                        </a:spcBef>
                        <a:spcAft>
                          <a:spcPts val="0"/>
                        </a:spcAft>
                        <a:buNone/>
                      </a:pPr>
                      <a:r>
                        <a:rPr lang="en-GB"/>
                        <a:t>3171</a:t>
                      </a:r>
                      <a:endParaRPr/>
                    </a:p>
                  </a:txBody>
                  <a:tcPr marT="91425" marB="91425" marR="91425" marL="91425"/>
                </a:tc>
                <a:tc>
                  <a:txBody>
                    <a:bodyPr/>
                    <a:lstStyle/>
                    <a:p>
                      <a:pPr indent="0" lvl="0" marL="0" rtl="0" algn="ctr">
                        <a:lnSpc>
                          <a:spcPct val="100000"/>
                        </a:lnSpc>
                        <a:spcBef>
                          <a:spcPts val="0"/>
                        </a:spcBef>
                        <a:spcAft>
                          <a:spcPts val="0"/>
                        </a:spcAft>
                        <a:buNone/>
                      </a:pPr>
                      <a:r>
                        <a:rPr lang="en-GB"/>
                        <a:t>831</a:t>
                      </a:r>
                      <a:endParaRPr/>
                    </a:p>
                  </a:txBody>
                  <a:tcPr marT="91425" marB="91425" marR="91425" marL="91425"/>
                </a:tc>
              </a:tr>
              <a:tr h="252300">
                <a:tc>
                  <a:txBody>
                    <a:bodyPr/>
                    <a:lstStyle/>
                    <a:p>
                      <a:pPr indent="0" lvl="0" marL="0" rtl="0" algn="ctr">
                        <a:lnSpc>
                          <a:spcPct val="100000"/>
                        </a:lnSpc>
                        <a:spcBef>
                          <a:spcPts val="0"/>
                        </a:spcBef>
                        <a:spcAft>
                          <a:spcPts val="0"/>
                        </a:spcAft>
                        <a:buNone/>
                      </a:pPr>
                      <a:r>
                        <a:rPr lang="en-GB"/>
                        <a:t>6</a:t>
                      </a:r>
                      <a:endParaRPr/>
                    </a:p>
                  </a:txBody>
                  <a:tcPr marT="91425" marB="91425" marR="91425" marL="91425"/>
                </a:tc>
                <a:tc>
                  <a:txBody>
                    <a:bodyPr/>
                    <a:lstStyle/>
                    <a:p>
                      <a:pPr indent="0" lvl="0" marL="0" rtl="0" algn="ctr">
                        <a:lnSpc>
                          <a:spcPct val="100000"/>
                        </a:lnSpc>
                        <a:spcBef>
                          <a:spcPts val="0"/>
                        </a:spcBef>
                        <a:spcAft>
                          <a:spcPts val="0"/>
                        </a:spcAft>
                        <a:buNone/>
                      </a:pPr>
                      <a:r>
                        <a:rPr lang="en-GB"/>
                        <a:t>Neutral</a:t>
                      </a:r>
                      <a:endParaRPr/>
                    </a:p>
                  </a:txBody>
                  <a:tcPr marT="91425" marB="91425" marR="91425" marL="91425"/>
                </a:tc>
                <a:tc>
                  <a:txBody>
                    <a:bodyPr/>
                    <a:lstStyle/>
                    <a:p>
                      <a:pPr indent="0" lvl="0" marL="0" rtl="0" algn="ctr">
                        <a:lnSpc>
                          <a:spcPct val="100000"/>
                        </a:lnSpc>
                        <a:spcBef>
                          <a:spcPts val="0"/>
                        </a:spcBef>
                        <a:spcAft>
                          <a:spcPts val="0"/>
                        </a:spcAft>
                        <a:buNone/>
                      </a:pPr>
                      <a:r>
                        <a:rPr lang="en-GB"/>
                        <a:t>4965</a:t>
                      </a:r>
                      <a:endParaRPr/>
                    </a:p>
                  </a:txBody>
                  <a:tcPr marT="91425" marB="91425" marR="91425" marL="91425"/>
                </a:tc>
                <a:tc>
                  <a:txBody>
                    <a:bodyPr/>
                    <a:lstStyle/>
                    <a:p>
                      <a:pPr indent="0" lvl="0" marL="0" rtl="0" algn="ctr">
                        <a:lnSpc>
                          <a:spcPct val="100000"/>
                        </a:lnSpc>
                        <a:spcBef>
                          <a:spcPts val="0"/>
                        </a:spcBef>
                        <a:spcAft>
                          <a:spcPts val="0"/>
                        </a:spcAft>
                        <a:buNone/>
                      </a:pPr>
                      <a:r>
                        <a:rPr lang="en-GB"/>
                        <a:t>1233</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fcc985bb71_0_4"/>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2800"/>
              <a:buFont typeface="Arial"/>
              <a:buNone/>
            </a:pPr>
            <a:r>
              <a:rPr b="1" lang="en-GB" sz="3200">
                <a:latin typeface="Montserrat"/>
                <a:ea typeface="Montserrat"/>
                <a:cs typeface="Montserrat"/>
                <a:sym typeface="Montserrat"/>
              </a:rPr>
              <a:t>Data Summary</a:t>
            </a:r>
            <a:endParaRPr/>
          </a:p>
          <a:p>
            <a:pPr indent="0" lvl="0" marL="0" rtl="0" algn="l">
              <a:lnSpc>
                <a:spcPct val="100000"/>
              </a:lnSpc>
              <a:spcBef>
                <a:spcPts val="0"/>
              </a:spcBef>
              <a:spcAft>
                <a:spcPts val="0"/>
              </a:spcAft>
              <a:buSzPts val="2800"/>
              <a:buNone/>
            </a:pPr>
            <a:r>
              <a:t/>
            </a:r>
            <a:endParaRPr/>
          </a:p>
        </p:txBody>
      </p:sp>
      <p:pic>
        <p:nvPicPr>
          <p:cNvPr id="94" name="Google Shape;94;gfcc985bb71_0_4"/>
          <p:cNvPicPr preferRelativeResize="0"/>
          <p:nvPr/>
        </p:nvPicPr>
        <p:blipFill>
          <a:blip r:embed="rId3">
            <a:alphaModFix/>
          </a:blip>
          <a:stretch>
            <a:fillRect/>
          </a:stretch>
        </p:blipFill>
        <p:spPr>
          <a:xfrm>
            <a:off x="1839275" y="1140910"/>
            <a:ext cx="6705600" cy="1343025"/>
          </a:xfrm>
          <a:prstGeom prst="rect">
            <a:avLst/>
          </a:prstGeom>
          <a:noFill/>
          <a:ln>
            <a:noFill/>
          </a:ln>
        </p:spPr>
      </p:pic>
      <p:pic>
        <p:nvPicPr>
          <p:cNvPr id="95" name="Google Shape;95;gfcc985bb71_0_4"/>
          <p:cNvPicPr preferRelativeResize="0"/>
          <p:nvPr/>
        </p:nvPicPr>
        <p:blipFill>
          <a:blip r:embed="rId4">
            <a:alphaModFix/>
          </a:blip>
          <a:stretch>
            <a:fillRect/>
          </a:stretch>
        </p:blipFill>
        <p:spPr>
          <a:xfrm>
            <a:off x="1839275" y="2383321"/>
            <a:ext cx="6705600" cy="1343025"/>
          </a:xfrm>
          <a:prstGeom prst="rect">
            <a:avLst/>
          </a:prstGeom>
          <a:noFill/>
          <a:ln>
            <a:noFill/>
          </a:ln>
        </p:spPr>
      </p:pic>
      <p:pic>
        <p:nvPicPr>
          <p:cNvPr id="96" name="Google Shape;96;gfcc985bb71_0_4"/>
          <p:cNvPicPr preferRelativeResize="0"/>
          <p:nvPr/>
        </p:nvPicPr>
        <p:blipFill>
          <a:blip r:embed="rId5">
            <a:alphaModFix/>
          </a:blip>
          <a:stretch>
            <a:fillRect/>
          </a:stretch>
        </p:blipFill>
        <p:spPr>
          <a:xfrm>
            <a:off x="1839275" y="3625731"/>
            <a:ext cx="6705600" cy="1343025"/>
          </a:xfrm>
          <a:prstGeom prst="rect">
            <a:avLst/>
          </a:prstGeom>
          <a:noFill/>
          <a:ln>
            <a:noFill/>
          </a:ln>
        </p:spPr>
      </p:pic>
      <p:sp>
        <p:nvSpPr>
          <p:cNvPr id="97" name="Google Shape;97;gfcc985bb71_0_4"/>
          <p:cNvSpPr txBox="1"/>
          <p:nvPr/>
        </p:nvSpPr>
        <p:spPr>
          <a:xfrm>
            <a:off x="250350" y="1612323"/>
            <a:ext cx="14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Angry</a:t>
            </a:r>
            <a:endParaRPr/>
          </a:p>
        </p:txBody>
      </p:sp>
      <p:sp>
        <p:nvSpPr>
          <p:cNvPr id="98" name="Google Shape;98;gfcc985bb71_0_4"/>
          <p:cNvSpPr txBox="1"/>
          <p:nvPr/>
        </p:nvSpPr>
        <p:spPr>
          <a:xfrm>
            <a:off x="250350" y="2854733"/>
            <a:ext cx="14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Disgust</a:t>
            </a:r>
            <a:endParaRPr/>
          </a:p>
        </p:txBody>
      </p:sp>
      <p:sp>
        <p:nvSpPr>
          <p:cNvPr id="99" name="Google Shape;99;gfcc985bb71_0_4"/>
          <p:cNvSpPr txBox="1"/>
          <p:nvPr/>
        </p:nvSpPr>
        <p:spPr>
          <a:xfrm>
            <a:off x="250350" y="4097144"/>
            <a:ext cx="144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Fear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g10574993135_0_10"/>
          <p:cNvPicPr preferRelativeResize="0"/>
          <p:nvPr/>
        </p:nvPicPr>
        <p:blipFill>
          <a:blip r:embed="rId3">
            <a:alphaModFix/>
          </a:blip>
          <a:stretch>
            <a:fillRect/>
          </a:stretch>
        </p:blipFill>
        <p:spPr>
          <a:xfrm>
            <a:off x="1885450" y="1036038"/>
            <a:ext cx="6705600" cy="1343025"/>
          </a:xfrm>
          <a:prstGeom prst="rect">
            <a:avLst/>
          </a:prstGeom>
          <a:noFill/>
          <a:ln>
            <a:noFill/>
          </a:ln>
        </p:spPr>
      </p:pic>
      <p:pic>
        <p:nvPicPr>
          <p:cNvPr id="105" name="Google Shape;105;g10574993135_0_10"/>
          <p:cNvPicPr preferRelativeResize="0"/>
          <p:nvPr/>
        </p:nvPicPr>
        <p:blipFill>
          <a:blip r:embed="rId4">
            <a:alphaModFix/>
          </a:blip>
          <a:stretch>
            <a:fillRect/>
          </a:stretch>
        </p:blipFill>
        <p:spPr>
          <a:xfrm>
            <a:off x="1885450" y="2243125"/>
            <a:ext cx="6705600" cy="1343025"/>
          </a:xfrm>
          <a:prstGeom prst="rect">
            <a:avLst/>
          </a:prstGeom>
          <a:noFill/>
          <a:ln>
            <a:noFill/>
          </a:ln>
        </p:spPr>
      </p:pic>
      <p:pic>
        <p:nvPicPr>
          <p:cNvPr id="106" name="Google Shape;106;g10574993135_0_10"/>
          <p:cNvPicPr preferRelativeResize="0"/>
          <p:nvPr/>
        </p:nvPicPr>
        <p:blipFill>
          <a:blip r:embed="rId5">
            <a:alphaModFix/>
          </a:blip>
          <a:stretch>
            <a:fillRect/>
          </a:stretch>
        </p:blipFill>
        <p:spPr>
          <a:xfrm>
            <a:off x="1885450" y="3526438"/>
            <a:ext cx="6705600" cy="1343025"/>
          </a:xfrm>
          <a:prstGeom prst="rect">
            <a:avLst/>
          </a:prstGeom>
          <a:noFill/>
          <a:ln>
            <a:noFill/>
          </a:ln>
        </p:spPr>
      </p:pic>
      <p:sp>
        <p:nvSpPr>
          <p:cNvPr id="107" name="Google Shape;107;g10574993135_0_10"/>
          <p:cNvSpPr txBox="1"/>
          <p:nvPr/>
        </p:nvSpPr>
        <p:spPr>
          <a:xfrm>
            <a:off x="442274" y="1507450"/>
            <a:ext cx="131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Happy</a:t>
            </a:r>
            <a:endParaRPr/>
          </a:p>
        </p:txBody>
      </p:sp>
      <p:sp>
        <p:nvSpPr>
          <p:cNvPr id="108" name="Google Shape;108;g10574993135_0_10"/>
          <p:cNvSpPr txBox="1"/>
          <p:nvPr/>
        </p:nvSpPr>
        <p:spPr>
          <a:xfrm>
            <a:off x="442274" y="2714538"/>
            <a:ext cx="131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Sad</a:t>
            </a:r>
            <a:endParaRPr/>
          </a:p>
        </p:txBody>
      </p:sp>
      <p:sp>
        <p:nvSpPr>
          <p:cNvPr id="109" name="Google Shape;109;g10574993135_0_10"/>
          <p:cNvSpPr txBox="1"/>
          <p:nvPr/>
        </p:nvSpPr>
        <p:spPr>
          <a:xfrm>
            <a:off x="442274" y="3997850"/>
            <a:ext cx="131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Surprised</a:t>
            </a:r>
            <a:endParaRPr/>
          </a:p>
        </p:txBody>
      </p:sp>
      <p:sp>
        <p:nvSpPr>
          <p:cNvPr id="110" name="Google Shape;110;g10574993135_0_10"/>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2800"/>
              <a:buFont typeface="Arial"/>
              <a:buNone/>
            </a:pPr>
            <a:r>
              <a:rPr b="1" lang="en-GB" sz="3200">
                <a:latin typeface="Montserrat"/>
                <a:ea typeface="Montserrat"/>
                <a:cs typeface="Montserrat"/>
                <a:sym typeface="Montserrat"/>
              </a:rPr>
              <a:t>Data Summary</a:t>
            </a:r>
            <a:endParaRPr/>
          </a:p>
          <a:p>
            <a:pPr indent="0" lvl="0" marL="0" rtl="0" algn="l">
              <a:lnSpc>
                <a:spcPct val="100000"/>
              </a:lnSpc>
              <a:spcBef>
                <a:spcPts val="0"/>
              </a:spcBef>
              <a:spcAft>
                <a:spcPts val="0"/>
              </a:spcAft>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6"/>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GB" sz="3200">
                <a:latin typeface="Montserrat"/>
                <a:ea typeface="Montserrat"/>
                <a:cs typeface="Montserrat"/>
                <a:sym typeface="Montserrat"/>
              </a:rPr>
              <a:t>Pipeline</a:t>
            </a:r>
            <a:endParaRPr b="1" sz="3200">
              <a:latin typeface="Montserrat"/>
              <a:ea typeface="Montserrat"/>
              <a:cs typeface="Montserrat"/>
              <a:sym typeface="Montserrat"/>
            </a:endParaRPr>
          </a:p>
        </p:txBody>
      </p:sp>
      <p:sp>
        <p:nvSpPr>
          <p:cNvPr id="116" name="Google Shape;116;p6"/>
          <p:cNvSpPr/>
          <p:nvPr/>
        </p:nvSpPr>
        <p:spPr>
          <a:xfrm>
            <a:off x="489425" y="1028425"/>
            <a:ext cx="2589600" cy="961200"/>
          </a:xfrm>
          <a:prstGeom prst="homePlate">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6"/>
          <p:cNvSpPr/>
          <p:nvPr/>
        </p:nvSpPr>
        <p:spPr>
          <a:xfrm>
            <a:off x="3269750" y="999475"/>
            <a:ext cx="2202600" cy="10191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6"/>
          <p:cNvSpPr/>
          <p:nvPr/>
        </p:nvSpPr>
        <p:spPr>
          <a:xfrm>
            <a:off x="5663075" y="954425"/>
            <a:ext cx="2986800" cy="1082400"/>
          </a:xfrm>
          <a:prstGeom prst="chevron">
            <a:avLst>
              <a:gd fmla="val 50000"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6"/>
          <p:cNvSpPr txBox="1"/>
          <p:nvPr/>
        </p:nvSpPr>
        <p:spPr>
          <a:xfrm>
            <a:off x="644500" y="1258275"/>
            <a:ext cx="2202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GB" sz="1800" u="none" cap="none" strike="noStrike">
                <a:solidFill>
                  <a:srgbClr val="FFFFFF"/>
                </a:solidFill>
                <a:latin typeface="Montserrat"/>
                <a:ea typeface="Montserrat"/>
                <a:cs typeface="Montserrat"/>
                <a:sym typeface="Montserrat"/>
              </a:rPr>
              <a:t>Data </a:t>
            </a:r>
            <a:r>
              <a:rPr b="1" lang="en-GB" sz="1800">
                <a:solidFill>
                  <a:srgbClr val="FFFFFF"/>
                </a:solidFill>
                <a:latin typeface="Montserrat"/>
                <a:ea typeface="Montserrat"/>
                <a:cs typeface="Montserrat"/>
                <a:sym typeface="Montserrat"/>
              </a:rPr>
              <a:t>Exploration</a:t>
            </a:r>
            <a:endParaRPr b="1" i="0" sz="1800" u="none" cap="none" strike="noStrike">
              <a:solidFill>
                <a:srgbClr val="FFFFFF"/>
              </a:solidFill>
              <a:latin typeface="Montserrat"/>
              <a:ea typeface="Montserrat"/>
              <a:cs typeface="Montserrat"/>
              <a:sym typeface="Montserrat"/>
            </a:endParaRPr>
          </a:p>
        </p:txBody>
      </p:sp>
      <p:sp>
        <p:nvSpPr>
          <p:cNvPr id="120" name="Google Shape;120;p6"/>
          <p:cNvSpPr txBox="1"/>
          <p:nvPr/>
        </p:nvSpPr>
        <p:spPr>
          <a:xfrm>
            <a:off x="3853175" y="1258275"/>
            <a:ext cx="1390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GB" sz="1800">
                <a:solidFill>
                  <a:srgbClr val="FFFFFF"/>
                </a:solidFill>
                <a:latin typeface="Montserrat"/>
                <a:ea typeface="Montserrat"/>
                <a:cs typeface="Montserrat"/>
                <a:sym typeface="Montserrat"/>
              </a:rPr>
              <a:t>Modeling</a:t>
            </a:r>
            <a:endParaRPr b="0" i="0" sz="1400" u="none" cap="none" strike="noStrike">
              <a:solidFill>
                <a:srgbClr val="FFFFFF"/>
              </a:solidFill>
              <a:latin typeface="Arial"/>
              <a:ea typeface="Arial"/>
              <a:cs typeface="Arial"/>
              <a:sym typeface="Arial"/>
            </a:endParaRPr>
          </a:p>
        </p:txBody>
      </p:sp>
      <p:sp>
        <p:nvSpPr>
          <p:cNvPr id="121" name="Google Shape;121;p6"/>
          <p:cNvSpPr txBox="1"/>
          <p:nvPr/>
        </p:nvSpPr>
        <p:spPr>
          <a:xfrm>
            <a:off x="6135300" y="1001125"/>
            <a:ext cx="20355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GB" sz="1800">
                <a:solidFill>
                  <a:srgbClr val="FFFFFF"/>
                </a:solidFill>
                <a:latin typeface="Montserrat"/>
                <a:ea typeface="Montserrat"/>
                <a:cs typeface="Montserrat"/>
                <a:sym typeface="Montserrat"/>
              </a:rPr>
              <a:t>Model evaluation &amp; deployment</a:t>
            </a:r>
            <a:endParaRPr b="1" i="0" sz="1800" u="none" cap="none" strike="noStrike">
              <a:solidFill>
                <a:srgbClr val="FFFFFF"/>
              </a:solidFill>
              <a:latin typeface="Montserrat"/>
              <a:ea typeface="Montserrat"/>
              <a:cs typeface="Montserrat"/>
              <a:sym typeface="Montserrat"/>
            </a:endParaRPr>
          </a:p>
        </p:txBody>
      </p:sp>
      <p:sp>
        <p:nvSpPr>
          <p:cNvPr id="122" name="Google Shape;122;p6"/>
          <p:cNvSpPr txBox="1"/>
          <p:nvPr/>
        </p:nvSpPr>
        <p:spPr>
          <a:xfrm>
            <a:off x="533925" y="2189100"/>
            <a:ext cx="2331600" cy="1893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chemeClr val="lt1"/>
                </a:solidFill>
                <a:latin typeface="Montserrat"/>
                <a:ea typeface="Montserrat"/>
                <a:cs typeface="Montserrat"/>
                <a:sym typeface="Montserrat"/>
              </a:rPr>
              <a:t>Understanding </a:t>
            </a:r>
            <a:r>
              <a:rPr b="1" lang="en-GB" sz="1600">
                <a:solidFill>
                  <a:schemeClr val="lt1"/>
                </a:solidFill>
                <a:latin typeface="Montserrat"/>
                <a:ea typeface="Montserrat"/>
                <a:cs typeface="Montserrat"/>
                <a:sym typeface="Montserrat"/>
              </a:rPr>
              <a:t>the data</a:t>
            </a:r>
            <a:endParaRPr b="1"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lt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Types of emotions</a:t>
            </a:r>
            <a:endParaRPr sz="1600">
              <a:solidFill>
                <a:schemeClr val="lt1"/>
              </a:solidFill>
              <a:latin typeface="Montserrat"/>
              <a:ea typeface="Montserrat"/>
              <a:cs typeface="Montserrat"/>
              <a:sym typeface="Montserrat"/>
            </a:endParaRPr>
          </a:p>
          <a:p>
            <a:pPr indent="-330200" lvl="0" marL="457200" marR="0" rtl="0" algn="l">
              <a:lnSpc>
                <a:spcPct val="100000"/>
              </a:lnSpc>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Images in each category  </a:t>
            </a:r>
            <a:endParaRPr b="0" i="0" sz="1600" u="none" cap="none" strike="noStrike">
              <a:solidFill>
                <a:schemeClr val="lt1"/>
              </a:solidFill>
              <a:latin typeface="Montserrat"/>
              <a:ea typeface="Montserrat"/>
              <a:cs typeface="Montserrat"/>
              <a:sym typeface="Montserrat"/>
            </a:endParaRPr>
          </a:p>
        </p:txBody>
      </p:sp>
      <p:sp>
        <p:nvSpPr>
          <p:cNvPr id="123" name="Google Shape;123;p6"/>
          <p:cNvSpPr txBox="1"/>
          <p:nvPr/>
        </p:nvSpPr>
        <p:spPr>
          <a:xfrm>
            <a:off x="3098450" y="2189100"/>
            <a:ext cx="25452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GB" sz="1600">
                <a:solidFill>
                  <a:schemeClr val="lt1"/>
                </a:solidFill>
                <a:latin typeface="Montserrat"/>
                <a:ea typeface="Montserrat"/>
                <a:cs typeface="Montserrat"/>
                <a:sym typeface="Montserrat"/>
              </a:rPr>
              <a:t>Modeling structures</a:t>
            </a:r>
            <a:endParaRPr b="1" i="0" sz="1600" u="none" cap="none" strike="noStrike">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t/>
            </a:r>
            <a:endParaRPr b="1" sz="1600">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600"/>
              <a:buFont typeface="Arial"/>
              <a:buNone/>
            </a:pPr>
            <a:r>
              <a:t/>
            </a:r>
            <a:endParaRPr b="1" sz="1600">
              <a:solidFill>
                <a:schemeClr val="lt1"/>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lt1"/>
              </a:buClr>
              <a:buSzPts val="1500"/>
              <a:buFont typeface="Montserrat"/>
              <a:buChar char="●"/>
            </a:pPr>
            <a:r>
              <a:rPr lang="en-GB" sz="1600">
                <a:solidFill>
                  <a:schemeClr val="lt1"/>
                </a:solidFill>
                <a:latin typeface="Montserrat"/>
                <a:ea typeface="Montserrat"/>
                <a:cs typeface="Montserrat"/>
                <a:sym typeface="Montserrat"/>
              </a:rPr>
              <a:t>Transfer learning</a:t>
            </a:r>
            <a:endParaRPr sz="1600">
              <a:solidFill>
                <a:schemeClr val="lt1"/>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lt1"/>
              </a:buClr>
              <a:buSzPts val="1500"/>
              <a:buFont typeface="Montserrat"/>
              <a:buChar char="●"/>
            </a:pPr>
            <a:r>
              <a:rPr lang="en-GB" sz="1600">
                <a:solidFill>
                  <a:schemeClr val="lt1"/>
                </a:solidFill>
                <a:latin typeface="Montserrat"/>
                <a:ea typeface="Montserrat"/>
                <a:cs typeface="Montserrat"/>
                <a:sym typeface="Montserrat"/>
              </a:rPr>
              <a:t>CNN</a:t>
            </a:r>
            <a:endParaRPr sz="1600">
              <a:solidFill>
                <a:schemeClr val="lt1"/>
              </a:solidFill>
              <a:latin typeface="Montserrat"/>
              <a:ea typeface="Montserrat"/>
              <a:cs typeface="Montserrat"/>
              <a:sym typeface="Montserrat"/>
            </a:endParaRPr>
          </a:p>
        </p:txBody>
      </p:sp>
      <p:sp>
        <p:nvSpPr>
          <p:cNvPr id="124" name="Google Shape;124;p6"/>
          <p:cNvSpPr txBox="1"/>
          <p:nvPr/>
        </p:nvSpPr>
        <p:spPr>
          <a:xfrm>
            <a:off x="5990675" y="2189100"/>
            <a:ext cx="2331600" cy="2524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lang="en-GB" sz="1600">
                <a:solidFill>
                  <a:schemeClr val="lt1"/>
                </a:solidFill>
                <a:latin typeface="Montserrat"/>
                <a:ea typeface="Montserrat"/>
                <a:cs typeface="Montserrat"/>
                <a:sym typeface="Montserrat"/>
              </a:rPr>
              <a:t>Graphs and applications</a:t>
            </a:r>
            <a:endParaRPr b="1" i="0" sz="160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lt1"/>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lt1"/>
              </a:buClr>
              <a:buSzPts val="1500"/>
              <a:buFont typeface="Montserrat"/>
              <a:buChar char="●"/>
            </a:pPr>
            <a:r>
              <a:rPr b="1" lang="en-GB" sz="1500">
                <a:solidFill>
                  <a:schemeClr val="lt1"/>
                </a:solidFill>
                <a:latin typeface="Montserrat"/>
                <a:ea typeface="Montserrat"/>
                <a:cs typeface="Montserrat"/>
                <a:sym typeface="Montserrat"/>
              </a:rPr>
              <a:t>Loss &amp; accuracy plots</a:t>
            </a:r>
            <a:endParaRPr b="1" sz="1500">
              <a:solidFill>
                <a:schemeClr val="lt1"/>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lt1"/>
              </a:buClr>
              <a:buSzPts val="1500"/>
              <a:buFont typeface="Montserrat"/>
              <a:buChar char="●"/>
            </a:pPr>
            <a:r>
              <a:rPr b="1" lang="en-GB" sz="1500">
                <a:solidFill>
                  <a:schemeClr val="lt1"/>
                </a:solidFill>
                <a:latin typeface="Montserrat"/>
                <a:ea typeface="Montserrat"/>
                <a:cs typeface="Montserrat"/>
                <a:sym typeface="Montserrat"/>
              </a:rPr>
              <a:t>Confusion </a:t>
            </a:r>
            <a:r>
              <a:rPr b="1" lang="en-GB" sz="1500">
                <a:solidFill>
                  <a:schemeClr val="lt1"/>
                </a:solidFill>
                <a:latin typeface="Montserrat"/>
                <a:ea typeface="Montserrat"/>
                <a:cs typeface="Montserrat"/>
                <a:sym typeface="Montserrat"/>
              </a:rPr>
              <a:t>matrix</a:t>
            </a:r>
            <a:r>
              <a:rPr b="1" lang="en-GB" sz="1500">
                <a:solidFill>
                  <a:schemeClr val="lt1"/>
                </a:solidFill>
                <a:latin typeface="Montserrat"/>
                <a:ea typeface="Montserrat"/>
                <a:cs typeface="Montserrat"/>
                <a:sym typeface="Montserrat"/>
              </a:rPr>
              <a:t> (Heatmap)</a:t>
            </a:r>
            <a:endParaRPr b="1" sz="1500">
              <a:solidFill>
                <a:schemeClr val="lt1"/>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lt1"/>
              </a:buClr>
              <a:buSzPts val="1500"/>
              <a:buFont typeface="Montserrat"/>
              <a:buChar char="●"/>
            </a:pPr>
            <a:r>
              <a:rPr b="1" lang="en-GB" sz="1500">
                <a:solidFill>
                  <a:schemeClr val="lt1"/>
                </a:solidFill>
                <a:latin typeface="Montserrat"/>
                <a:ea typeface="Montserrat"/>
                <a:cs typeface="Montserrat"/>
                <a:sym typeface="Montserrat"/>
              </a:rPr>
              <a:t>Streamlit </a:t>
            </a:r>
            <a:endParaRPr b="1" sz="1500">
              <a:solidFill>
                <a:schemeClr val="lt1"/>
              </a:solidFill>
              <a:latin typeface="Montserrat"/>
              <a:ea typeface="Montserrat"/>
              <a:cs typeface="Montserrat"/>
              <a:sym typeface="Montserrat"/>
            </a:endParaRPr>
          </a:p>
          <a:p>
            <a:pPr indent="-323850" lvl="0" marL="457200" marR="0" rtl="0" algn="l">
              <a:lnSpc>
                <a:spcPct val="100000"/>
              </a:lnSpc>
              <a:spcBef>
                <a:spcPts val="0"/>
              </a:spcBef>
              <a:spcAft>
                <a:spcPts val="0"/>
              </a:spcAft>
              <a:buClr>
                <a:schemeClr val="lt1"/>
              </a:buClr>
              <a:buSzPts val="1500"/>
              <a:buFont typeface="Montserrat"/>
              <a:buChar char="●"/>
            </a:pPr>
            <a:r>
              <a:rPr b="1" lang="en-GB" sz="1500">
                <a:solidFill>
                  <a:schemeClr val="lt1"/>
                </a:solidFill>
                <a:latin typeface="Montserrat"/>
                <a:ea typeface="Montserrat"/>
                <a:cs typeface="Montserrat"/>
                <a:sym typeface="Montserrat"/>
              </a:rPr>
              <a:t>Heroku</a:t>
            </a:r>
            <a:endParaRPr b="1" sz="15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